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95" r:id="rId3"/>
    <p:sldId id="268" r:id="rId4"/>
    <p:sldId id="274" r:id="rId5"/>
    <p:sldId id="275" r:id="rId6"/>
    <p:sldId id="294" r:id="rId7"/>
    <p:sldId id="297" r:id="rId8"/>
    <p:sldId id="276" r:id="rId9"/>
    <p:sldId id="259" r:id="rId10"/>
    <p:sldId id="298" r:id="rId11"/>
    <p:sldId id="277" r:id="rId12"/>
    <p:sldId id="299" r:id="rId13"/>
    <p:sldId id="278" r:id="rId14"/>
    <p:sldId id="300" r:id="rId15"/>
    <p:sldId id="279" r:id="rId16"/>
    <p:sldId id="301" r:id="rId17"/>
    <p:sldId id="280" r:id="rId18"/>
    <p:sldId id="302" r:id="rId19"/>
    <p:sldId id="281" r:id="rId20"/>
    <p:sldId id="282" r:id="rId21"/>
    <p:sldId id="283" r:id="rId22"/>
    <p:sldId id="303" r:id="rId23"/>
    <p:sldId id="284" r:id="rId24"/>
    <p:sldId id="285" r:id="rId25"/>
    <p:sldId id="269" r:id="rId26"/>
    <p:sldId id="304" r:id="rId27"/>
    <p:sldId id="270" r:id="rId28"/>
    <p:sldId id="271" r:id="rId29"/>
    <p:sldId id="260" r:id="rId30"/>
    <p:sldId id="261" r:id="rId31"/>
    <p:sldId id="262" r:id="rId32"/>
    <p:sldId id="264" r:id="rId33"/>
    <p:sldId id="263" r:id="rId34"/>
    <p:sldId id="258" r:id="rId35"/>
    <p:sldId id="291" r:id="rId36"/>
    <p:sldId id="292" r:id="rId37"/>
    <p:sldId id="293" r:id="rId38"/>
    <p:sldId id="287" r:id="rId39"/>
    <p:sldId id="286" r:id="rId40"/>
    <p:sldId id="288" r:id="rId41"/>
    <p:sldId id="289" r:id="rId42"/>
    <p:sldId id="290" r:id="rId43"/>
    <p:sldId id="265" r:id="rId44"/>
    <p:sldId id="266" r:id="rId45"/>
    <p:sldId id="267" r:id="rId4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465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919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5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62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97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51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1144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252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630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718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924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183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9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664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06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5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1EF0-FA5B-40FA-ACA6-08F3FB028D7E}" type="datetimeFigureOut">
              <a:rPr lang="he-IL" smtClean="0"/>
              <a:t>ה'/אדר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CBDC54-6F87-4AFD-9189-2E507696A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7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VkjBYWQos" TargetMode="External"/><Relationship Id="rId2" Type="http://schemas.openxmlformats.org/officeDocument/2006/relationships/hyperlink" Target="https://www.youtube.com/watch?v=L6vBiFxeQ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3eLYo6VNeE" TargetMode="External"/><Relationship Id="rId5" Type="http://schemas.openxmlformats.org/officeDocument/2006/relationships/hyperlink" Target="https://www.youtube.com/watch?v=0iNpew_hW28" TargetMode="External"/><Relationship Id="rId4" Type="http://schemas.openxmlformats.org/officeDocument/2006/relationships/hyperlink" Target="https://www.youtube.com/watch?v=XnrOis3l9o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LEUlvRi8m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images.app.goo.gl/Q2HNiGY8VxUX7oRa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D98CA1-0D9C-4C43-9DEE-F155E4784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681" y="981075"/>
            <a:ext cx="8915399" cy="2571750"/>
          </a:xfrm>
        </p:spPr>
        <p:txBody>
          <a:bodyPr>
            <a:normAutofit fontScale="90000"/>
          </a:bodyPr>
          <a:lstStyle/>
          <a:p>
            <a:pPr algn="ctr"/>
            <a:br>
              <a:rPr lang="he-IL" sz="6000" b="1" dirty="0"/>
            </a:br>
            <a:br>
              <a:rPr lang="he-IL" sz="6000" b="1" dirty="0"/>
            </a:br>
            <a:br>
              <a:rPr lang="he-IL" sz="6000" b="1" dirty="0"/>
            </a:br>
            <a:br>
              <a:rPr lang="he-IL" sz="6000" b="1" dirty="0"/>
            </a:br>
            <a:br>
              <a:rPr lang="he-IL" sz="6000" b="1" dirty="0"/>
            </a:br>
            <a:r>
              <a:rPr lang="he-IL" sz="6000" b="1" dirty="0"/>
              <a:t>למידה בסביבת </a:t>
            </a:r>
            <a:r>
              <a:rPr lang="en-US" sz="8800" b="1" dirty="0"/>
              <a:t>P</a:t>
            </a:r>
            <a:br>
              <a:rPr lang="en-US" sz="8800" b="1" dirty="0"/>
            </a:br>
            <a:r>
              <a:rPr lang="he-IL" sz="6000" b="1" dirty="0"/>
              <a:t>במסגרת יום חשיפת מגמות</a:t>
            </a:r>
            <a:br>
              <a:rPr lang="he-IL" sz="8800" b="1" dirty="0"/>
            </a:br>
            <a:endParaRPr lang="he-IL" sz="60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62E3E4A-2FA5-4470-A8D1-8D489F99E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23421"/>
          </a:xfrm>
        </p:spPr>
        <p:txBody>
          <a:bodyPr>
            <a:normAutofit lnSpcReduction="10000"/>
          </a:bodyPr>
          <a:lstStyle/>
          <a:p>
            <a:r>
              <a:rPr lang="he-IL" sz="2800" b="1" dirty="0"/>
              <a:t>ד"ר רותי </a:t>
            </a:r>
            <a:r>
              <a:rPr lang="he-IL" sz="2800" b="1" dirty="0" err="1"/>
              <a:t>ברלדינו</a:t>
            </a:r>
            <a:endParaRPr lang="he-IL" sz="2800" b="1" dirty="0"/>
          </a:p>
          <a:p>
            <a:r>
              <a:rPr lang="he-IL" sz="2800" b="1" dirty="0"/>
              <a:t>הטכניון</a:t>
            </a:r>
          </a:p>
          <a:p>
            <a:r>
              <a:rPr lang="he-IL" sz="2800" b="1" dirty="0"/>
              <a:t>7.3.22</a:t>
            </a:r>
          </a:p>
          <a:p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45959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1" y="1181100"/>
            <a:ext cx="9097963" cy="4730122"/>
          </a:xfrm>
        </p:spPr>
        <p:txBody>
          <a:bodyPr>
            <a:noAutofit/>
          </a:bodyPr>
          <a:lstStyle/>
          <a:p>
            <a:r>
              <a:rPr lang="he-IL" sz="4000" dirty="0"/>
              <a:t>דרכי הערכה חדשות שמעודדות תוצר</a:t>
            </a:r>
          </a:p>
          <a:p>
            <a:pPr marL="0" indent="0">
              <a:buNone/>
            </a:pPr>
            <a:r>
              <a:rPr lang="he-IL" sz="4000" dirty="0"/>
              <a:t>   מורכב (</a:t>
            </a:r>
            <a:r>
              <a:rPr lang="he-IL" sz="4000" dirty="0" err="1"/>
              <a:t>פרוייקט</a:t>
            </a:r>
            <a:r>
              <a:rPr lang="he-IL" sz="4000" dirty="0"/>
              <a:t>). </a:t>
            </a:r>
          </a:p>
          <a:p>
            <a:pPr marL="0" indent="0">
              <a:buNone/>
            </a:pPr>
            <a:endParaRPr lang="he-IL" sz="4000" dirty="0"/>
          </a:p>
          <a:p>
            <a:r>
              <a:rPr lang="he-IL" sz="4000" dirty="0"/>
              <a:t>תהליכים של למידה חקרנית.</a:t>
            </a:r>
          </a:p>
          <a:p>
            <a:pPr marL="0" indent="0">
              <a:buNone/>
            </a:pPr>
            <a:endParaRPr lang="he-IL" sz="4000" dirty="0"/>
          </a:p>
          <a:p>
            <a:r>
              <a:rPr lang="he-IL" sz="4000" dirty="0"/>
              <a:t>שיתוף פעולה וצמידות אישית.</a:t>
            </a:r>
          </a:p>
        </p:txBody>
      </p:sp>
    </p:spTree>
    <p:extLst>
      <p:ext uri="{BB962C8B-B14F-4D97-AF65-F5344CB8AC3E}">
        <p14:creationId xmlns:p14="http://schemas.microsoft.com/office/powerpoint/2010/main" val="23564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571501"/>
            <a:ext cx="10477498" cy="171449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/>
              <a:t>מאפייני למידה מבוססת פרויקטים </a:t>
            </a:r>
            <a:br>
              <a:rPr lang="he-IL" b="1" dirty="0"/>
            </a:br>
            <a:r>
              <a:rPr lang="he-IL" sz="3600" b="1" dirty="0"/>
              <a:t>ל- </a:t>
            </a:r>
            <a:r>
              <a:rPr lang="en-US" sz="3600" b="1" dirty="0"/>
              <a:t>PBL </a:t>
            </a:r>
            <a:r>
              <a:rPr lang="he-IL" sz="3600" b="1" dirty="0"/>
              <a:t>  חמישה מאפיינים: </a:t>
            </a:r>
            <a:br>
              <a:rPr lang="he-IL" sz="3600" b="1" dirty="0"/>
            </a:br>
            <a:r>
              <a:rPr lang="he-IL" sz="2700" b="1" dirty="0"/>
              <a:t>( </a:t>
            </a:r>
            <a:r>
              <a:rPr lang="en-US" sz="2700" b="1" dirty="0"/>
              <a:t>J. W </a:t>
            </a:r>
            <a:r>
              <a:rPr lang="en-US" sz="2700" b="1" dirty="0" err="1"/>
              <a:t>Thomass</a:t>
            </a:r>
            <a:r>
              <a:rPr lang="en-US" sz="2700" b="1" dirty="0"/>
              <a:t> </a:t>
            </a:r>
            <a:r>
              <a:rPr lang="he-IL" sz="2700" b="1" dirty="0"/>
              <a:t>   בתוך זוהר 2014) </a:t>
            </a:r>
            <a:br>
              <a:rPr lang="he-IL" sz="2700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66950" y="2533649"/>
            <a:ext cx="9210675" cy="4257675"/>
          </a:xfrm>
        </p:spPr>
        <p:txBody>
          <a:bodyPr>
            <a:normAutofit/>
          </a:bodyPr>
          <a:lstStyle/>
          <a:p>
            <a:r>
              <a:rPr lang="he-IL" sz="3600" b="1" dirty="0"/>
              <a:t>1.	הנושא מרכזי  </a:t>
            </a:r>
            <a:r>
              <a:rPr lang="he-IL" sz="3600" b="1" dirty="0" err="1"/>
              <a:t>בתכנית</a:t>
            </a:r>
            <a:r>
              <a:rPr lang="he-IL" sz="3600" b="1" dirty="0"/>
              <a:t> הלימודים</a:t>
            </a:r>
          </a:p>
          <a:p>
            <a:pPr marL="0" indent="0">
              <a:buNone/>
            </a:pPr>
            <a:endParaRPr lang="he-IL" sz="3600" b="1" dirty="0"/>
          </a:p>
          <a:p>
            <a:r>
              <a:rPr lang="he-IL" sz="3600" b="1" dirty="0"/>
              <a:t>2.	העבודה מאורגנת סביב שאלה מניעה</a:t>
            </a:r>
          </a:p>
          <a:p>
            <a:pPr marL="0" indent="0">
              <a:buNone/>
            </a:pPr>
            <a:r>
              <a:rPr lang="he-IL" sz="3600" b="1" dirty="0"/>
              <a:t>       שמובילה את התלמידים לעיסוק במושגים</a:t>
            </a:r>
          </a:p>
          <a:p>
            <a:pPr marL="0" indent="0">
              <a:buNone/>
            </a:pPr>
            <a:r>
              <a:rPr lang="he-IL" sz="3600" b="1" dirty="0"/>
              <a:t>       ותהליכים מרכזיים בנושא הנלמד.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15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1" y="809625"/>
            <a:ext cx="9193213" cy="5981699"/>
          </a:xfrm>
        </p:spPr>
        <p:txBody>
          <a:bodyPr>
            <a:normAutofit fontScale="92500"/>
          </a:bodyPr>
          <a:lstStyle/>
          <a:p>
            <a:r>
              <a:rPr lang="he-IL" sz="3600" b="1" dirty="0"/>
              <a:t>3.	העבודה כוללת חקר והבניית ידע</a:t>
            </a:r>
          </a:p>
          <a:p>
            <a:pPr marL="0" indent="0">
              <a:buNone/>
            </a:pPr>
            <a:endParaRPr lang="he-IL" sz="3600" b="1" dirty="0"/>
          </a:p>
          <a:p>
            <a:r>
              <a:rPr lang="he-IL" sz="3600" b="1" dirty="0"/>
              <a:t>4.	התהליך מנוהל על ידי התלמידים אשר</a:t>
            </a:r>
          </a:p>
          <a:p>
            <a:pPr marL="0" indent="0">
              <a:buNone/>
            </a:pPr>
            <a:r>
              <a:rPr lang="he-IL" sz="3600" b="1" dirty="0"/>
              <a:t>       אחראים לבחור, לתכנן ולנהל את מהלך</a:t>
            </a:r>
          </a:p>
          <a:p>
            <a:pPr marL="0" indent="0">
              <a:buNone/>
            </a:pPr>
            <a:r>
              <a:rPr lang="he-IL" sz="3600" b="1" dirty="0"/>
              <a:t>       העבודה. </a:t>
            </a:r>
          </a:p>
          <a:p>
            <a:pPr marL="0" indent="0">
              <a:buNone/>
            </a:pPr>
            <a:endParaRPr lang="he-IL" sz="3600" b="1" dirty="0"/>
          </a:p>
          <a:p>
            <a:r>
              <a:rPr lang="he-IL" sz="3600" b="1" dirty="0"/>
              <a:t>5.	התהליך אותנטי ורלוונטי. עוסק בבעיות</a:t>
            </a:r>
          </a:p>
          <a:p>
            <a:pPr marL="0" indent="0">
              <a:buNone/>
            </a:pPr>
            <a:r>
              <a:rPr lang="he-IL" sz="3600" b="1" dirty="0"/>
              <a:t>       הקשורות לעולם האמיתי וכאלה שלתלמידים</a:t>
            </a:r>
          </a:p>
          <a:p>
            <a:pPr marL="0" indent="0">
              <a:buNone/>
            </a:pPr>
            <a:r>
              <a:rPr lang="he-IL" sz="3600" b="1" dirty="0"/>
              <a:t>       אכפת מהן.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7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219075"/>
            <a:ext cx="8911687" cy="168592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900" b="1" dirty="0"/>
              <a:t>שלבי תהליך למידה מבוססת פרויקטים 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2026227"/>
            <a:ext cx="9677399" cy="4288848"/>
          </a:xfrm>
        </p:spPr>
        <p:txBody>
          <a:bodyPr>
            <a:normAutofit fontScale="92500"/>
          </a:bodyPr>
          <a:lstStyle/>
          <a:p>
            <a:r>
              <a:rPr lang="he-IL" sz="3300" b="1" dirty="0"/>
              <a:t>1.	בחירת נושא מתוך תכנית הלימודים הנדרשת</a:t>
            </a:r>
          </a:p>
          <a:p>
            <a:endParaRPr lang="he-IL" sz="3300" b="1" dirty="0"/>
          </a:p>
          <a:p>
            <a:r>
              <a:rPr lang="he-IL" sz="3300" b="1" dirty="0"/>
              <a:t> הנושא יהיה כזה שירתק את המורה, שיהיה רלוונטי </a:t>
            </a:r>
          </a:p>
          <a:p>
            <a:pPr marL="0" indent="0">
              <a:buNone/>
            </a:pPr>
            <a:r>
              <a:rPr lang="he-IL" sz="3300" b="1" dirty="0"/>
              <a:t>    לתלמידים (קשור לעולמם ולבני גילם), נושא שמעסיק</a:t>
            </a:r>
          </a:p>
          <a:p>
            <a:pPr marL="0" indent="0">
              <a:buNone/>
            </a:pPr>
            <a:r>
              <a:rPr lang="he-IL" sz="3300" b="1" dirty="0"/>
              <a:t>    את הקהילה (בית ספר, שכונה, עיר) או מהווה אתגר</a:t>
            </a:r>
          </a:p>
          <a:p>
            <a:pPr marL="0" indent="0">
              <a:buNone/>
            </a:pPr>
            <a:r>
              <a:rPr lang="he-IL" sz="3300" b="1" dirty="0"/>
              <a:t>    מהעולם החיצוני (תעשיה, חברה, אקטואליה וכד').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46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1295399"/>
            <a:ext cx="10525125" cy="4580469"/>
          </a:xfrm>
        </p:spPr>
        <p:txBody>
          <a:bodyPr>
            <a:normAutofit/>
          </a:bodyPr>
          <a:lstStyle/>
          <a:p>
            <a:r>
              <a:rPr lang="he-IL" sz="3600" b="1" dirty="0"/>
              <a:t>2.	חקר שיטתי - התלמידים יוזמים תהליך חקר</a:t>
            </a:r>
          </a:p>
          <a:p>
            <a:pPr marL="0" indent="0">
              <a:buNone/>
            </a:pPr>
            <a:r>
              <a:rPr lang="he-IL" sz="3600" b="1" dirty="0"/>
              <a:t>       שיטתי המתמקד בשאלה או בבעיה מורכבת </a:t>
            </a:r>
          </a:p>
          <a:p>
            <a:pPr marL="0" indent="0">
              <a:buNone/>
            </a:pPr>
            <a:r>
              <a:rPr lang="he-IL" sz="3600" b="1" dirty="0"/>
              <a:t>       ואותנטית לקראת תוצר משמעותי. </a:t>
            </a:r>
          </a:p>
          <a:p>
            <a:pPr marL="0" indent="0">
              <a:buNone/>
            </a:pPr>
            <a:endParaRPr lang="he-IL" sz="3600" b="1" dirty="0"/>
          </a:p>
          <a:p>
            <a:r>
              <a:rPr lang="he-IL" sz="3600" b="1" dirty="0"/>
              <a:t>3.	איסוף חומרים ומקורות מידע ותכנון לוח</a:t>
            </a:r>
          </a:p>
          <a:p>
            <a:pPr marL="0" indent="0">
              <a:buNone/>
            </a:pPr>
            <a:r>
              <a:rPr lang="he-IL" sz="3600" b="1" dirty="0"/>
              <a:t>       הזמנים.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79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647700"/>
            <a:ext cx="10687049" cy="6038849"/>
          </a:xfrm>
        </p:spPr>
        <p:txBody>
          <a:bodyPr>
            <a:normAutofit fontScale="92500" lnSpcReduction="10000"/>
          </a:bodyPr>
          <a:lstStyle/>
          <a:p>
            <a:r>
              <a:rPr lang="he-IL" sz="3600" dirty="0"/>
              <a:t>4.	הכנת תוצרים ברמה גבוהה תוך רכישת כישורים </a:t>
            </a:r>
          </a:p>
          <a:p>
            <a:pPr marL="0" indent="0">
              <a:buNone/>
            </a:pPr>
            <a:r>
              <a:rPr lang="he-IL" sz="3600" dirty="0"/>
              <a:t>       של המאה ה- 21:  עבודת צוות, סיעור מוחות,</a:t>
            </a:r>
          </a:p>
          <a:p>
            <a:pPr marL="0" indent="0">
              <a:buNone/>
            </a:pPr>
            <a:r>
              <a:rPr lang="he-IL" sz="3600" dirty="0"/>
              <a:t>      תקשורת, פרזנטציה בפני קהל ועוד.</a:t>
            </a:r>
          </a:p>
          <a:p>
            <a:pPr marL="0" indent="0">
              <a:buNone/>
            </a:pPr>
            <a:endParaRPr lang="he-IL" sz="3600" dirty="0"/>
          </a:p>
          <a:p>
            <a:r>
              <a:rPr lang="he-IL" sz="3600" dirty="0"/>
              <a:t>5.	הצגה פומבית בפני קהל </a:t>
            </a:r>
            <a:r>
              <a:rPr lang="en-US" sz="3600" dirty="0"/>
              <a:t> POL </a:t>
            </a:r>
            <a:endParaRPr lang="he-IL" sz="3600" dirty="0"/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r>
              <a:rPr lang="he-IL" sz="3600" dirty="0"/>
              <a:t>        (</a:t>
            </a:r>
            <a:r>
              <a:rPr lang="en-US" sz="3600" dirty="0"/>
              <a:t>of learning</a:t>
            </a:r>
            <a:r>
              <a:rPr lang="he-IL" sz="3600" dirty="0"/>
              <a:t> </a:t>
            </a:r>
            <a:r>
              <a:rPr lang="en-US" sz="3600" dirty="0"/>
              <a:t> (presentation</a:t>
            </a:r>
            <a:endParaRPr lang="he-IL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he-IL" sz="3600" dirty="0"/>
              <a:t>       בחירת הקהל נעשית על ידי התלמיד תוך כדי דיאלוג </a:t>
            </a:r>
          </a:p>
          <a:p>
            <a:pPr marL="0" indent="0">
              <a:buNone/>
            </a:pPr>
            <a:r>
              <a:rPr lang="he-IL" sz="3600" dirty="0"/>
              <a:t>       ועריכת רפלקציה על כל התהליך.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91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647700"/>
            <a:ext cx="10639424" cy="5676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r>
              <a:rPr lang="he-IL" sz="4000" dirty="0"/>
              <a:t>חשוב לציין שה - </a:t>
            </a:r>
            <a:r>
              <a:rPr lang="en-US" sz="4000" dirty="0"/>
              <a:t>  PBL </a:t>
            </a:r>
            <a:r>
              <a:rPr lang="he-IL" sz="4000" dirty="0"/>
              <a:t>איננו ה"קינוח" של</a:t>
            </a:r>
          </a:p>
          <a:p>
            <a:pPr marL="0" indent="0">
              <a:buNone/>
            </a:pPr>
            <a:r>
              <a:rPr lang="he-IL" sz="4000" dirty="0"/>
              <a:t>   הלמידה, אלא הלמידה העיקרית. </a:t>
            </a:r>
          </a:p>
          <a:p>
            <a:pPr marL="0" indent="0">
              <a:buNone/>
            </a:pPr>
            <a:r>
              <a:rPr lang="he-IL" sz="4000" dirty="0"/>
              <a:t>   מעבר לחוויה שבתהליך, התלמידים מתמודדים </a:t>
            </a:r>
          </a:p>
          <a:p>
            <a:pPr marL="0" indent="0">
              <a:buNone/>
            </a:pPr>
            <a:r>
              <a:rPr lang="he-IL" sz="4000" dirty="0"/>
              <a:t>   עם משימות אינטלקטואליות הכוללות קריאה,</a:t>
            </a:r>
          </a:p>
          <a:p>
            <a:pPr marL="0" indent="0">
              <a:buNone/>
            </a:pPr>
            <a:r>
              <a:rPr lang="he-IL" sz="4000" dirty="0"/>
              <a:t>   חקר, כתיבה והצגה בפני קהל בתכנים שהינם </a:t>
            </a:r>
          </a:p>
          <a:p>
            <a:pPr marL="0" indent="0">
              <a:buNone/>
            </a:pPr>
            <a:r>
              <a:rPr lang="he-IL" sz="4000" dirty="0"/>
              <a:t>   חלק בלתי נפרד מתכניות הלימודים.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925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6" y="276225"/>
            <a:ext cx="8846600" cy="1000125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/>
              <a:t>הערכה בדרך ה - </a:t>
            </a:r>
            <a:r>
              <a:rPr lang="en-US" sz="4800" b="1" dirty="0"/>
              <a:t>PBL</a:t>
            </a:r>
            <a:endParaRPr lang="he-IL" sz="4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1676401"/>
            <a:ext cx="10639425" cy="4506190"/>
          </a:xfrm>
        </p:spPr>
        <p:txBody>
          <a:bodyPr>
            <a:normAutofit/>
          </a:bodyPr>
          <a:lstStyle/>
          <a:p>
            <a:r>
              <a:rPr lang="he-IL" sz="3600" dirty="0"/>
              <a:t> איננה מתייחסת רק  לתוצרי תהליך הלמידה אלא גם</a:t>
            </a:r>
          </a:p>
          <a:p>
            <a:pPr marL="0" indent="0">
              <a:buNone/>
            </a:pPr>
            <a:r>
              <a:rPr lang="he-IL" sz="3600" dirty="0"/>
              <a:t>    </a:t>
            </a:r>
            <a:r>
              <a:rPr lang="he-IL" sz="3600" b="1" dirty="0"/>
              <a:t>לתהליך</a:t>
            </a:r>
            <a:r>
              <a:rPr lang="he-IL" sz="3600" dirty="0"/>
              <a:t> הלמידה. </a:t>
            </a:r>
          </a:p>
          <a:p>
            <a:pPr marL="0" indent="0">
              <a:buNone/>
            </a:pPr>
            <a:endParaRPr lang="he-IL" sz="3600" dirty="0"/>
          </a:p>
          <a:p>
            <a:r>
              <a:rPr lang="he-IL" sz="3600" dirty="0"/>
              <a:t>בתהליך זה ישנם שלבים כרונולוגיים, וכן תהליכים</a:t>
            </a:r>
          </a:p>
          <a:p>
            <a:pPr marL="0" indent="0">
              <a:buNone/>
            </a:pPr>
            <a:r>
              <a:rPr lang="he-IL" sz="3600" dirty="0"/>
              <a:t>   רוחביים המתרחשים לכל אורך הדרך ומלווים בהגשת</a:t>
            </a:r>
          </a:p>
          <a:p>
            <a:pPr marL="0" indent="0">
              <a:buNone/>
            </a:pPr>
            <a:r>
              <a:rPr lang="he-IL" sz="3600" dirty="0"/>
              <a:t>   </a:t>
            </a:r>
            <a:r>
              <a:rPr lang="he-IL" sz="3600" b="1" dirty="0"/>
              <a:t>טיוטות מרובות</a:t>
            </a:r>
            <a:r>
              <a:rPr lang="he-IL" sz="3600" dirty="0"/>
              <a:t>, </a:t>
            </a:r>
            <a:r>
              <a:rPr lang="he-IL" sz="3600" b="1" dirty="0"/>
              <a:t>תהליכי רפלקציה ומשוב מקדם</a:t>
            </a:r>
            <a:r>
              <a:rPr lang="he-IL" sz="3600" dirty="0"/>
              <a:t>.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612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828675"/>
            <a:ext cx="10629900" cy="5705475"/>
          </a:xfrm>
        </p:spPr>
        <p:txBody>
          <a:bodyPr>
            <a:normAutofit/>
          </a:bodyPr>
          <a:lstStyle/>
          <a:p>
            <a:r>
              <a:rPr lang="he-IL" sz="3600" dirty="0"/>
              <a:t>על כל אלה לבוא לידי ביטוי בהערכה הכוללת של הפרויקט.</a:t>
            </a:r>
          </a:p>
          <a:p>
            <a:pPr marL="0" indent="0">
              <a:buNone/>
            </a:pPr>
            <a:endParaRPr lang="he-IL" sz="3600" dirty="0"/>
          </a:p>
          <a:p>
            <a:r>
              <a:rPr lang="he-IL" sz="3600" dirty="0"/>
              <a:t>בכל שלב בתהליך תהיה התייחסות לשלושה מרכיבי הערכה: </a:t>
            </a:r>
          </a:p>
          <a:p>
            <a:pPr marL="0" indent="0">
              <a:buNone/>
            </a:pPr>
            <a:r>
              <a:rPr lang="he-IL" sz="3600" dirty="0"/>
              <a:t>   ידע</a:t>
            </a:r>
          </a:p>
          <a:p>
            <a:pPr marL="0" indent="0">
              <a:buNone/>
            </a:pPr>
            <a:r>
              <a:rPr lang="he-IL" sz="3600" dirty="0"/>
              <a:t>   מיומנויות </a:t>
            </a:r>
          </a:p>
          <a:p>
            <a:pPr marL="0" indent="0">
              <a:buNone/>
            </a:pPr>
            <a:r>
              <a:rPr lang="he-IL" sz="3600" dirty="0"/>
              <a:t>   הרגלים </a:t>
            </a:r>
          </a:p>
          <a:p>
            <a:r>
              <a:rPr lang="he-IL" sz="2800" dirty="0"/>
              <a:t> </a:t>
            </a:r>
            <a:r>
              <a:rPr lang="he-IL" sz="2800" dirty="0" err="1"/>
              <a:t>ימ"ה</a:t>
            </a:r>
            <a:r>
              <a:rPr lang="he-IL" sz="2800" dirty="0"/>
              <a:t> (המכון לחינוך דמוקרטי, 2014 ).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943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152400"/>
            <a:ext cx="891168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000" b="1" dirty="0"/>
              <a:t>ידע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1562100"/>
            <a:ext cx="10725150" cy="4705350"/>
          </a:xfrm>
        </p:spPr>
        <p:txBody>
          <a:bodyPr>
            <a:normAutofit/>
          </a:bodyPr>
          <a:lstStyle/>
          <a:p>
            <a:r>
              <a:rPr lang="he-IL" dirty="0"/>
              <a:t>	</a:t>
            </a:r>
            <a:r>
              <a:rPr lang="he-IL" sz="4000" dirty="0"/>
              <a:t>בקיאות במושגים ותהליכים מרכזיים בתחום</a:t>
            </a:r>
          </a:p>
          <a:p>
            <a:pPr marL="0" indent="0">
              <a:buNone/>
            </a:pPr>
            <a:r>
              <a:rPr lang="he-IL" sz="4000" dirty="0"/>
              <a:t>   הדעת (תכנית הלימודים), גישות מרכזיות,</a:t>
            </a:r>
          </a:p>
          <a:p>
            <a:pPr marL="0" indent="0">
              <a:buNone/>
            </a:pPr>
            <a:r>
              <a:rPr lang="he-IL" sz="4000" dirty="0"/>
              <a:t>   תיאוריות, פרשנויות.</a:t>
            </a:r>
          </a:p>
          <a:p>
            <a:pPr marL="0" indent="0">
              <a:buNone/>
            </a:pPr>
            <a:endParaRPr lang="he-IL" sz="4000" dirty="0"/>
          </a:p>
          <a:p>
            <a:r>
              <a:rPr lang="he-IL" sz="4000" dirty="0"/>
              <a:t>	בקיאות והכרות עם ידע מעולם התוכן בו</a:t>
            </a:r>
          </a:p>
          <a:p>
            <a:pPr marL="0" indent="0">
              <a:buNone/>
            </a:pPr>
            <a:r>
              <a:rPr lang="he-IL" sz="4000" dirty="0"/>
              <a:t>   עוסק הפרויקט.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822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91FE8C-BCBD-4AA2-BEDB-C6CDC1BE6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657225"/>
            <a:ext cx="9240839" cy="60959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2500" dirty="0"/>
              <a:t>P</a:t>
            </a:r>
            <a:endParaRPr lang="he-IL" sz="42500" dirty="0"/>
          </a:p>
        </p:txBody>
      </p:sp>
    </p:spTree>
    <p:extLst>
      <p:ext uri="{BB962C8B-B14F-4D97-AF65-F5344CB8AC3E}">
        <p14:creationId xmlns:p14="http://schemas.microsoft.com/office/powerpoint/2010/main" val="91837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152400"/>
            <a:ext cx="89116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b="1" dirty="0"/>
              <a:t>מיומנויות 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85875" y="1857376"/>
            <a:ext cx="10763250" cy="4409018"/>
          </a:xfrm>
        </p:spPr>
        <p:txBody>
          <a:bodyPr>
            <a:normAutofit/>
          </a:bodyPr>
          <a:lstStyle/>
          <a:p>
            <a:r>
              <a:rPr lang="he-IL" sz="3600" dirty="0"/>
              <a:t>המיומנויות נחלקות לשלושה סוגים:</a:t>
            </a:r>
          </a:p>
          <a:p>
            <a:r>
              <a:rPr lang="he-IL" sz="3600" dirty="0"/>
              <a:t>1.	מיומנויות ייחודיות לתחום הדעת (ניתוח יצירה </a:t>
            </a:r>
          </a:p>
          <a:p>
            <a:pPr marL="0" indent="0">
              <a:buNone/>
            </a:pPr>
            <a:r>
              <a:rPr lang="he-IL" sz="3600" dirty="0"/>
              <a:t>        ספרותית, ניתוח השפעות היסטוריות וכד')</a:t>
            </a:r>
          </a:p>
          <a:p>
            <a:r>
              <a:rPr lang="he-IL" sz="3600" dirty="0"/>
              <a:t>2.	מיומנויות העוסקות בפיתוח תהליכי חשיבה מסדר</a:t>
            </a:r>
          </a:p>
          <a:p>
            <a:pPr marL="0" indent="0">
              <a:buNone/>
            </a:pPr>
            <a:r>
              <a:rPr lang="he-IL" sz="3600" dirty="0"/>
              <a:t>        גבוה</a:t>
            </a:r>
          </a:p>
          <a:p>
            <a:pPr marL="0" indent="0">
              <a:buNone/>
            </a:pPr>
            <a:r>
              <a:rPr lang="he-IL" sz="3600" dirty="0"/>
              <a:t>- 3.  שימוש עקבי באסטרטגיות חשיבה תומכות.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48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3.	מיומנויות הקשורות בתהליך הלמידה: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5409" y="1504950"/>
            <a:ext cx="11278466" cy="5238750"/>
          </a:xfrm>
        </p:spPr>
        <p:txBody>
          <a:bodyPr>
            <a:normAutofit/>
          </a:bodyPr>
          <a:lstStyle/>
          <a:p>
            <a:r>
              <a:rPr lang="he-IL" sz="3200" dirty="0"/>
              <a:t>	מיומנויות תקשורת: כתובה (לסוגיה הרבים), </a:t>
            </a:r>
          </a:p>
          <a:p>
            <a:pPr marL="0" indent="0">
              <a:buNone/>
            </a:pPr>
            <a:r>
              <a:rPr lang="he-IL" sz="3200" dirty="0"/>
              <a:t>    מדוברת (מול קהל), </a:t>
            </a:r>
          </a:p>
          <a:p>
            <a:pPr marL="0" indent="0">
              <a:buNone/>
            </a:pPr>
            <a:r>
              <a:rPr lang="he-IL" sz="3200" dirty="0"/>
              <a:t>    תקשורת ברשת</a:t>
            </a:r>
          </a:p>
          <a:p>
            <a:pPr marL="0" indent="0">
              <a:buNone/>
            </a:pPr>
            <a:r>
              <a:rPr lang="he-IL" sz="3200" dirty="0"/>
              <a:t>    תקשורת לא מדוברת. </a:t>
            </a:r>
          </a:p>
          <a:p>
            <a:pPr marL="0" indent="0">
              <a:buNone/>
            </a:pPr>
            <a:endParaRPr lang="he-IL" sz="3200" dirty="0"/>
          </a:p>
          <a:p>
            <a:r>
              <a:rPr lang="he-IL" sz="3200" dirty="0"/>
              <a:t> מיומנויות שימוש בכלים טכנולוגיים שונים לייצוג מידע: </a:t>
            </a:r>
          </a:p>
          <a:p>
            <a:pPr marL="0" indent="0">
              <a:buNone/>
            </a:pPr>
            <a:r>
              <a:rPr lang="he-IL" sz="3200" dirty="0"/>
              <a:t>    שימוש מתקדם בתוכנות כגון וורד, אקסל, מצגות, סרטים, בלוגים</a:t>
            </a:r>
          </a:p>
          <a:p>
            <a:pPr marL="0" indent="0">
              <a:buNone/>
            </a:pPr>
            <a:r>
              <a:rPr lang="he-IL" sz="3200" dirty="0"/>
              <a:t>    ואתרים אישיים לסוגיהם.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669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/>
              <a:t>3.	מיומנויות הקשורות בתהליך הלמידה: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5408" y="2085976"/>
            <a:ext cx="11249891" cy="4075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dirty="0"/>
              <a:t>  </a:t>
            </a:r>
            <a:r>
              <a:rPr lang="he-IL" sz="4400" dirty="0"/>
              <a:t>-  </a:t>
            </a:r>
            <a:r>
              <a:rPr lang="he-IL" sz="4400" b="1" dirty="0"/>
              <a:t>מיומנויות של איסוף ועיבוד מידע: </a:t>
            </a:r>
          </a:p>
          <a:p>
            <a:pPr marL="0" indent="0">
              <a:buNone/>
            </a:pPr>
            <a:r>
              <a:rPr lang="he-IL" sz="4400" dirty="0"/>
              <a:t>     שליפה, ארגון, ניתוח, הערכת מקורות המידע,</a:t>
            </a:r>
          </a:p>
          <a:p>
            <a:pPr marL="0" indent="0">
              <a:buNone/>
            </a:pPr>
            <a:r>
              <a:rPr lang="he-IL" sz="4400" dirty="0"/>
              <a:t>     עיבוד דיגיטאלי של מידע (עיבוד סרטים, </a:t>
            </a:r>
          </a:p>
          <a:p>
            <a:pPr marL="0" indent="0">
              <a:buNone/>
            </a:pPr>
            <a:r>
              <a:rPr lang="he-IL" sz="4400" dirty="0"/>
              <a:t>     עיבוד גרפי, עיבוד מספרי). 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485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466725"/>
            <a:ext cx="10620374" cy="6076950"/>
          </a:xfrm>
        </p:spPr>
        <p:txBody>
          <a:bodyPr>
            <a:normAutofit/>
          </a:bodyPr>
          <a:lstStyle/>
          <a:p>
            <a:r>
              <a:rPr lang="he-IL" sz="4000" dirty="0"/>
              <a:t>	 </a:t>
            </a:r>
            <a:r>
              <a:rPr lang="he-IL" sz="4000" b="1" dirty="0"/>
              <a:t>מיומנויות חקר והצגת ממצאי החקר: </a:t>
            </a:r>
          </a:p>
          <a:p>
            <a:pPr marL="0" indent="0">
              <a:buNone/>
            </a:pPr>
            <a:r>
              <a:rPr lang="he-IL" sz="4000" dirty="0"/>
              <a:t>    מיזוג טקסטים, חקר השוואתי, כתיבה אקדמית,</a:t>
            </a:r>
          </a:p>
          <a:p>
            <a:pPr marL="0" indent="0">
              <a:buNone/>
            </a:pPr>
            <a:r>
              <a:rPr lang="he-IL" sz="4000" dirty="0"/>
              <a:t>    הצגת מסקנות ותובנות.</a:t>
            </a:r>
          </a:p>
          <a:p>
            <a:pPr marL="0" indent="0">
              <a:buNone/>
            </a:pPr>
            <a:endParaRPr lang="he-IL" sz="4000" dirty="0"/>
          </a:p>
          <a:p>
            <a:r>
              <a:rPr lang="he-IL" sz="4000" dirty="0"/>
              <a:t> 	</a:t>
            </a:r>
            <a:r>
              <a:rPr lang="he-IL" sz="4000" b="1" dirty="0"/>
              <a:t>מיומנויות הקשורות בעולם התוכן של</a:t>
            </a:r>
          </a:p>
          <a:p>
            <a:pPr marL="0" indent="0">
              <a:buNone/>
            </a:pPr>
            <a:r>
              <a:rPr lang="he-IL" sz="4000" b="1" dirty="0"/>
              <a:t>      הפרויקט </a:t>
            </a:r>
          </a:p>
          <a:p>
            <a:pPr marL="0" indent="0">
              <a:buNone/>
            </a:pPr>
            <a:r>
              <a:rPr lang="he-IL" sz="4000" dirty="0"/>
              <a:t>       (עריכה/ צילום/ ציור/ פיסול/ המחזה) הרגלים – </a:t>
            </a:r>
          </a:p>
          <a:p>
            <a:pPr marL="0" indent="0">
              <a:buNone/>
            </a:pPr>
            <a:r>
              <a:rPr lang="he-IL" sz="4000" dirty="0"/>
              <a:t>       היבטים אישים ובינאישיים</a:t>
            </a:r>
          </a:p>
        </p:txBody>
      </p:sp>
    </p:spTree>
    <p:extLst>
      <p:ext uri="{BB962C8B-B14F-4D97-AF65-F5344CB8AC3E}">
        <p14:creationId xmlns:p14="http://schemas.microsoft.com/office/powerpoint/2010/main" val="18608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609599"/>
            <a:ext cx="10467975" cy="6248401"/>
          </a:xfrm>
        </p:spPr>
        <p:txBody>
          <a:bodyPr>
            <a:normAutofit fontScale="55000" lnSpcReduction="20000"/>
          </a:bodyPr>
          <a:lstStyle/>
          <a:p>
            <a:r>
              <a:rPr lang="he-IL" sz="5100" dirty="0"/>
              <a:t>	</a:t>
            </a:r>
            <a:r>
              <a:rPr lang="he-IL" sz="6500" b="1" dirty="0"/>
              <a:t>הרגלי התנהגות: </a:t>
            </a:r>
            <a:r>
              <a:rPr lang="he-IL" sz="6500" dirty="0"/>
              <a:t>אחריות, עקביות, דוגמה אישית,</a:t>
            </a:r>
          </a:p>
          <a:p>
            <a:pPr marL="0" indent="0">
              <a:buNone/>
            </a:pPr>
            <a:r>
              <a:rPr lang="he-IL" sz="6500" dirty="0"/>
              <a:t>    שאיפה למצוינות, הקשבה לזולת, עמידה ביעדים</a:t>
            </a:r>
          </a:p>
          <a:p>
            <a:pPr marL="0" indent="0">
              <a:buNone/>
            </a:pPr>
            <a:r>
              <a:rPr lang="he-IL" sz="6500" dirty="0"/>
              <a:t>    אישיים, עמידה במצבי תסכול, נקיטת עמדה, ניהול זמן,</a:t>
            </a:r>
          </a:p>
          <a:p>
            <a:pPr marL="0" indent="0">
              <a:buNone/>
            </a:pPr>
            <a:r>
              <a:rPr lang="he-IL" sz="6500" dirty="0"/>
              <a:t>    אתיקה, אמפתיה, אחריות חברתית, עבודת צוות, מתן</a:t>
            </a:r>
          </a:p>
          <a:p>
            <a:pPr marL="0" indent="0">
              <a:buNone/>
            </a:pPr>
            <a:r>
              <a:rPr lang="he-IL" sz="6500" dirty="0"/>
              <a:t>    משוב לחבר.</a:t>
            </a:r>
          </a:p>
          <a:p>
            <a:pPr marL="0" indent="0">
              <a:buNone/>
            </a:pPr>
            <a:endParaRPr lang="he-IL" sz="6500" dirty="0"/>
          </a:p>
          <a:p>
            <a:r>
              <a:rPr lang="he-IL" sz="6500" dirty="0"/>
              <a:t>	</a:t>
            </a:r>
            <a:r>
              <a:rPr lang="he-IL" sz="6500" b="1" dirty="0"/>
              <a:t>הרגלי חשיבה</a:t>
            </a:r>
            <a:r>
              <a:rPr lang="he-IL" sz="6500" dirty="0"/>
              <a:t>: בעיקר יכולת רפלקטיבית של הלומד </a:t>
            </a:r>
          </a:p>
          <a:p>
            <a:pPr marL="0" indent="0">
              <a:buNone/>
            </a:pPr>
            <a:r>
              <a:rPr lang="he-IL" sz="6500" dirty="0"/>
              <a:t>    על עצמו כאדם/ כלומד  – לקראת מודעות עצמית</a:t>
            </a:r>
          </a:p>
          <a:p>
            <a:pPr marL="0" indent="0">
              <a:buNone/>
            </a:pPr>
            <a:r>
              <a:rPr lang="he-IL" sz="6500" dirty="0"/>
              <a:t>    ופיתוח חשיבה ביקורתית.</a:t>
            </a:r>
          </a:p>
          <a:p>
            <a:pPr marL="0" indent="0">
              <a:buNone/>
            </a:pP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879225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76200"/>
            <a:ext cx="8911687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/>
              <a:t>לסיכום, </a:t>
            </a:r>
            <a:br>
              <a:rPr lang="he-IL" sz="4400" b="1" dirty="0"/>
            </a:br>
            <a:r>
              <a:rPr lang="he-IL" sz="4400" b="1" dirty="0"/>
              <a:t>בהערכת פרויקט יש לבחון האם הוא עומד בקריטריונים הבאים: 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2247900"/>
            <a:ext cx="10687049" cy="4743450"/>
          </a:xfrm>
        </p:spPr>
        <p:txBody>
          <a:bodyPr>
            <a:normAutofit fontScale="92500" lnSpcReduction="20000"/>
          </a:bodyPr>
          <a:lstStyle/>
          <a:p>
            <a:r>
              <a:rPr lang="he-IL" sz="6000" b="1" dirty="0"/>
              <a:t>מ</a:t>
            </a:r>
            <a:r>
              <a:rPr lang="he-IL" sz="6000" dirty="0"/>
              <a:t> </a:t>
            </a:r>
            <a:r>
              <a:rPr lang="he-IL" sz="3200" dirty="0"/>
              <a:t>- משמעות בעולם האמיתי - אותנטיות ורלוונטיות, </a:t>
            </a:r>
          </a:p>
          <a:p>
            <a:pPr marL="0" indent="0">
              <a:buNone/>
            </a:pPr>
            <a:r>
              <a:rPr lang="he-IL" sz="3200" dirty="0"/>
              <a:t>               למידה שניתן ליישם גם אחרי הפרויקט, </a:t>
            </a:r>
          </a:p>
          <a:p>
            <a:pPr marL="0" indent="0">
              <a:buNone/>
            </a:pPr>
            <a:r>
              <a:rPr lang="he-IL" sz="3200" dirty="0"/>
              <a:t>                יישום  של מיומנויות שנרכשות תוך כדי עבודה,  </a:t>
            </a:r>
          </a:p>
          <a:p>
            <a:pPr marL="0" indent="0">
              <a:buNone/>
            </a:pPr>
            <a:r>
              <a:rPr lang="he-IL" sz="3200" dirty="0"/>
              <a:t>                כמו עבודת צוות, פתרון בעיות, תקשורת בין אישית,</a:t>
            </a:r>
          </a:p>
          <a:p>
            <a:pPr marL="0" indent="0">
              <a:buNone/>
            </a:pPr>
            <a:r>
              <a:rPr lang="he-IL" sz="3200" dirty="0"/>
              <a:t>                פרזנטציות . </a:t>
            </a:r>
          </a:p>
          <a:p>
            <a:r>
              <a:rPr lang="he-IL" sz="6000" b="1" dirty="0"/>
              <a:t>ח</a:t>
            </a:r>
            <a:r>
              <a:rPr lang="he-IL" sz="6000" dirty="0"/>
              <a:t> </a:t>
            </a:r>
            <a:r>
              <a:rPr lang="he-IL" sz="3200" dirty="0"/>
              <a:t>- חקר פעיל - למידה שדורשת תנועה אקטיבית, </a:t>
            </a:r>
          </a:p>
          <a:p>
            <a:pPr marL="0" indent="0">
              <a:buNone/>
            </a:pPr>
            <a:r>
              <a:rPr lang="he-IL" sz="3200" dirty="0"/>
              <a:t>                גילוי אקטיבי  גם מחוץ לכיתה כמו מחקר, קשר לקהילה,</a:t>
            </a:r>
          </a:p>
          <a:p>
            <a:pPr marL="0" indent="0">
              <a:buNone/>
            </a:pPr>
            <a:r>
              <a:rPr lang="he-IL" sz="3200" dirty="0"/>
              <a:t>                התמחות.  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318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1514475"/>
            <a:ext cx="10591800" cy="4772026"/>
          </a:xfrm>
        </p:spPr>
        <p:txBody>
          <a:bodyPr>
            <a:normAutofit/>
          </a:bodyPr>
          <a:lstStyle/>
          <a:p>
            <a:r>
              <a:rPr lang="he-IL" sz="6000" b="1" dirty="0"/>
              <a:t>מ</a:t>
            </a:r>
            <a:r>
              <a:rPr lang="he-IL" sz="4400" dirty="0"/>
              <a:t> </a:t>
            </a:r>
            <a:r>
              <a:rPr lang="he-IL" sz="2000" dirty="0"/>
              <a:t>- </a:t>
            </a:r>
            <a:r>
              <a:rPr lang="he-IL" sz="3200" dirty="0"/>
              <a:t>מבוגר משמעותי/ מוביל - במהלך הפרויקט יפגשו   </a:t>
            </a:r>
          </a:p>
          <a:p>
            <a:pPr marL="0" indent="0">
              <a:buNone/>
            </a:pPr>
            <a:r>
              <a:rPr lang="he-IL" sz="3200" dirty="0"/>
              <a:t>             התלמידים עם מומחים מעולם התוכן בו עוסק הפרויקט.</a:t>
            </a:r>
          </a:p>
          <a:p>
            <a:pPr marL="0" indent="0">
              <a:buNone/>
            </a:pPr>
            <a:endParaRPr lang="he-IL" sz="3200" dirty="0"/>
          </a:p>
          <a:p>
            <a:pPr>
              <a:buFontTx/>
              <a:buChar char="-"/>
            </a:pPr>
            <a:r>
              <a:rPr lang="he-IL" sz="6000" b="1" dirty="0"/>
              <a:t>א</a:t>
            </a:r>
            <a:r>
              <a:rPr lang="he-IL" sz="6000" dirty="0"/>
              <a:t> </a:t>
            </a:r>
            <a:r>
              <a:rPr lang="he-IL" sz="3200" dirty="0"/>
              <a:t>- אקדמי - מאמץ אקדמי, חיבור לידע נרכש מתוך תכנית</a:t>
            </a:r>
          </a:p>
          <a:p>
            <a:pPr marL="0" indent="0">
              <a:buNone/>
            </a:pPr>
            <a:r>
              <a:rPr lang="he-IL" sz="3200" dirty="0"/>
              <a:t>            הלימודים ומחוץ לה. </a:t>
            </a:r>
          </a:p>
          <a:p>
            <a:pPr marL="0" indent="0">
              <a:buNone/>
            </a:pPr>
            <a:endParaRPr lang="he-IL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525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1504950"/>
            <a:ext cx="10782299" cy="4464436"/>
          </a:xfrm>
        </p:spPr>
        <p:txBody>
          <a:bodyPr>
            <a:normAutofit/>
          </a:bodyPr>
          <a:lstStyle/>
          <a:p>
            <a:r>
              <a:rPr lang="he-IL" sz="6000" b="1" dirty="0"/>
              <a:t>ה</a:t>
            </a:r>
            <a:r>
              <a:rPr lang="he-IL" sz="4000" dirty="0"/>
              <a:t> </a:t>
            </a:r>
            <a:r>
              <a:rPr lang="he-IL" sz="3200" dirty="0"/>
              <a:t>- הערכה - הפרויקט ישלב כלי הערכה מגוונים ומותאמים</a:t>
            </a:r>
          </a:p>
          <a:p>
            <a:pPr marL="0" indent="0">
              <a:buNone/>
            </a:pPr>
            <a:r>
              <a:rPr lang="he-IL" sz="3200" dirty="0"/>
              <a:t>               לידע, למיומנויות ולהרגלים (</a:t>
            </a:r>
            <a:r>
              <a:rPr lang="he-IL" sz="3200" dirty="0" err="1"/>
              <a:t>י.מ.ה</a:t>
            </a:r>
            <a:r>
              <a:rPr lang="he-IL" sz="3200" dirty="0"/>
              <a:t>) אליהם נחשפים</a:t>
            </a:r>
          </a:p>
          <a:p>
            <a:pPr marL="0" indent="0">
              <a:buNone/>
            </a:pPr>
            <a:r>
              <a:rPr lang="he-IL" sz="3200" dirty="0"/>
              <a:t>               הלומדים במהלך עבודתם בפרויקט. </a:t>
            </a:r>
          </a:p>
          <a:p>
            <a:pPr marL="0" indent="0">
              <a:buNone/>
            </a:pPr>
            <a:r>
              <a:rPr lang="he-IL" sz="3200" dirty="0"/>
              <a:t> </a:t>
            </a:r>
          </a:p>
          <a:p>
            <a:r>
              <a:rPr lang="he-IL" sz="2400" b="1" dirty="0"/>
              <a:t>(בעיר חולון נתנו לראשי תיבות להערכת הפרויקט= </a:t>
            </a:r>
            <a:r>
              <a:rPr lang="he-IL" sz="2400" b="1" dirty="0" err="1"/>
              <a:t>מחמא"ה</a:t>
            </a:r>
            <a:r>
              <a:rPr lang="he-IL" sz="2400" b="1" dirty="0"/>
              <a:t>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1721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https://www.youtube.com/watch?v=L6vBiFxeQCs</a:t>
            </a:r>
            <a:endParaRPr lang="he-IL" dirty="0"/>
          </a:p>
          <a:p>
            <a:r>
              <a:rPr lang="en-US" dirty="0"/>
              <a:t>Project Based Learning</a:t>
            </a:r>
            <a:endParaRPr lang="he-IL" dirty="0"/>
          </a:p>
          <a:p>
            <a:r>
              <a:rPr lang="en-US" dirty="0">
                <a:hlinkClick r:id="rId3"/>
              </a:rPr>
              <a:t>https://www.youtube.com/watch?v=LMVkjBYWQos</a:t>
            </a:r>
            <a:endParaRPr lang="he-IL" dirty="0"/>
          </a:p>
          <a:p>
            <a:r>
              <a:rPr lang="he-IL" dirty="0"/>
              <a:t>למידה מבוססת פרויקטים בבית ספר בהוואי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https://www.youtube.com/watch?v=XnrOis3l9oU</a:t>
            </a:r>
            <a:endParaRPr lang="en-US" dirty="0"/>
          </a:p>
          <a:p>
            <a:r>
              <a:rPr lang="he-IL" dirty="0"/>
              <a:t>דוגמאות ל- </a:t>
            </a:r>
            <a:r>
              <a:rPr lang="en-US" dirty="0"/>
              <a:t>PBL</a:t>
            </a:r>
            <a:r>
              <a:rPr lang="he-IL" dirty="0"/>
              <a:t> אייל רם בבית ספר בסן דייגו- למידה בין תחומית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https://www.youtube.com/watch?v=0iNpew_hW28</a:t>
            </a:r>
            <a:endParaRPr lang="en-US" dirty="0"/>
          </a:p>
          <a:p>
            <a:r>
              <a:rPr lang="he-IL" dirty="0"/>
              <a:t>למידה בסן דייגו</a:t>
            </a:r>
          </a:p>
          <a:p>
            <a:r>
              <a:rPr lang="he-IL" dirty="0"/>
              <a:t>למידה מבוססת מקום- בתל אביב</a:t>
            </a:r>
          </a:p>
          <a:p>
            <a:r>
              <a:rPr lang="he-IL" dirty="0">
                <a:hlinkClick r:id="rId6"/>
              </a:rPr>
              <a:t>תל-אביב-יפו - למידה מבוססת מקום - פסח 2014 - </a:t>
            </a:r>
            <a:r>
              <a:rPr lang="en-US" dirty="0">
                <a:hlinkClick r:id="rId6"/>
              </a:rPr>
              <a:t>YouTube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805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101416-07F1-4D86-90B2-94441874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סרט היסטורי אמריקאי לגבי פאי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71FC722-FFCF-4EAB-A6C4-602AD2207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r>
              <a:rPr lang="en-US" dirty="0">
                <a:hlinkClick r:id="rId2"/>
              </a:rPr>
              <a:t>https://www.youtube.com/watch?v=bLEUlvRi8m8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39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PBL</a:t>
            </a:r>
            <a:r>
              <a:rPr lang="en-US" dirty="0"/>
              <a:t> </a:t>
            </a:r>
            <a:br>
              <a:rPr lang="he-IL" dirty="0"/>
            </a:br>
            <a:r>
              <a:rPr lang="he-IL" b="1" dirty="0"/>
              <a:t>ראשי תיבות למספר מתודות שונות:</a:t>
            </a:r>
            <a:br>
              <a:rPr lang="he-IL" b="1" dirty="0"/>
            </a:b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33575" y="2352674"/>
            <a:ext cx="9848851" cy="3558547"/>
          </a:xfrm>
        </p:spPr>
        <p:txBody>
          <a:bodyPr>
            <a:normAutofit/>
          </a:bodyPr>
          <a:lstStyle/>
          <a:p>
            <a:r>
              <a:rPr lang="he-IL" dirty="0"/>
              <a:t></a:t>
            </a:r>
            <a:r>
              <a:rPr lang="he-IL" sz="3000" b="1" dirty="0"/>
              <a:t>למידה מבוססת פרויקטים:  </a:t>
            </a:r>
            <a:r>
              <a:rPr lang="en-US" sz="3000" b="1" dirty="0"/>
              <a:t>Project Based Learning</a:t>
            </a:r>
          </a:p>
          <a:p>
            <a:endParaRPr lang="en-US" sz="3000" b="1" dirty="0"/>
          </a:p>
          <a:p>
            <a:pPr marL="0" indent="0">
              <a:buNone/>
            </a:pPr>
            <a:r>
              <a:rPr lang="he-IL" sz="3000" b="1" dirty="0"/>
              <a:t>-   למידה מבוססת בעיה       :  </a:t>
            </a:r>
            <a:r>
              <a:rPr lang="en-US" sz="3000" b="1" dirty="0"/>
              <a:t>Problem Based Learning</a:t>
            </a:r>
            <a:endParaRPr lang="he-IL" sz="3000" b="1" dirty="0"/>
          </a:p>
          <a:p>
            <a:pPr marL="0" indent="0">
              <a:buNone/>
            </a:pPr>
            <a:endParaRPr lang="en-US" sz="3000" b="1" dirty="0"/>
          </a:p>
          <a:p>
            <a:r>
              <a:rPr lang="en-US" sz="3000" b="1" dirty="0"/>
              <a:t>	</a:t>
            </a:r>
            <a:r>
              <a:rPr lang="he-IL" sz="3000" b="1" dirty="0"/>
              <a:t>למידה מבוססת תוצר       :  </a:t>
            </a:r>
            <a:r>
              <a:rPr lang="en-US" sz="3000" b="1" dirty="0"/>
              <a:t>Product Based Learning</a:t>
            </a:r>
            <a:endParaRPr lang="he-IL" sz="3000" b="1" dirty="0"/>
          </a:p>
          <a:p>
            <a:endParaRPr lang="he-IL" b="1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4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9A2332-61F7-4BD2-804D-C025CB8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F30B8A0-2EFD-46FC-9ABE-CF394510F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1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3B4467-530A-4771-8D9E-DED8FCB0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31CA92AF-12B5-464B-AC5C-D82EAC97F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196" y="2133600"/>
            <a:ext cx="670943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11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C5C742-B7A4-46AF-8C21-62E93B5B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5" y="-1690465"/>
            <a:ext cx="8911687" cy="128089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C64C31-9443-47B7-9537-FE88BC28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685925"/>
            <a:ext cx="9440863" cy="4981575"/>
          </a:xfrm>
        </p:spPr>
        <p:txBody>
          <a:bodyPr>
            <a:normAutofit fontScale="92500" lnSpcReduction="20000"/>
          </a:bodyPr>
          <a:lstStyle/>
          <a:p>
            <a:r>
              <a:rPr lang="he-IL" sz="3200" dirty="0"/>
              <a:t>מקור השם</a:t>
            </a:r>
          </a:p>
          <a:p>
            <a:r>
              <a:rPr lang="he-IL" sz="3200" dirty="0"/>
              <a:t>האות היוונית {\</a:t>
            </a:r>
            <a:r>
              <a:rPr lang="en-US" sz="3200" dirty="0"/>
              <a:t> </a:t>
            </a:r>
            <a:r>
              <a:rPr lang="en-US" sz="3200" dirty="0" err="1"/>
              <a:t>displaystyle</a:t>
            </a:r>
            <a:r>
              <a:rPr lang="en-US" sz="3200" dirty="0"/>
              <a:t> \pi }\pi </a:t>
            </a:r>
            <a:r>
              <a:rPr lang="he-IL" sz="3200" dirty="0"/>
              <a:t>משמשת כסמל שבו משתמשים לייצוג היחס בין היקף המעגל לקוטרו משום שזו האות הראשונה במילה היוונית "</a:t>
            </a:r>
            <a:r>
              <a:rPr lang="el-GR" sz="3200" dirty="0"/>
              <a:t>περίμετρος" </a:t>
            </a:r>
            <a:r>
              <a:rPr lang="en-US" sz="3200" dirty="0"/>
              <a:t>)</a:t>
            </a:r>
            <a:r>
              <a:rPr lang="he-IL" sz="3200" dirty="0" err="1"/>
              <a:t>פרימטרוס</a:t>
            </a:r>
            <a:r>
              <a:rPr lang="he-IL" sz="3200" dirty="0"/>
              <a:t>) שמשמעותה היקף. </a:t>
            </a:r>
          </a:p>
          <a:p>
            <a:r>
              <a:rPr lang="he-IL" sz="3200" dirty="0"/>
              <a:t>השימוש המתועד הראשון של השימוש בסימון זה נמצא בספר </a:t>
            </a:r>
            <a:r>
              <a:rPr lang="en-US" sz="3200" dirty="0"/>
              <a:t>Synopsis </a:t>
            </a:r>
            <a:r>
              <a:rPr lang="en-US" sz="3200" dirty="0" err="1"/>
              <a:t>Palmariorum</a:t>
            </a:r>
            <a:r>
              <a:rPr lang="en-US" sz="3200" dirty="0"/>
              <a:t> </a:t>
            </a:r>
            <a:r>
              <a:rPr lang="en-US" sz="3200" dirty="0" err="1"/>
              <a:t>Matheseos</a:t>
            </a:r>
            <a:r>
              <a:rPr lang="en-US" sz="3200" dirty="0"/>
              <a:t>" </a:t>
            </a:r>
            <a:r>
              <a:rPr lang="he-IL" sz="3200" dirty="0"/>
              <a:t> או "תצפית הישגי המתמטיקה" של המתמטיקאי הוולשי ויליאם ג'ונס מ-1706. </a:t>
            </a:r>
          </a:p>
          <a:p>
            <a:r>
              <a:rPr lang="he-IL" sz="3200" dirty="0"/>
              <a:t>בשימוש מתמטי, האות הקטנה {\</a:t>
            </a:r>
            <a:r>
              <a:rPr lang="en-US" sz="3200" dirty="0" err="1"/>
              <a:t>displaystyle</a:t>
            </a:r>
            <a:r>
              <a:rPr lang="en-US" sz="3200" dirty="0"/>
              <a:t> \pi }\pi </a:t>
            </a:r>
            <a:r>
              <a:rPr lang="he-IL" sz="3200" dirty="0"/>
              <a:t>מובדלת מהאות הגדולה {\</a:t>
            </a:r>
            <a:r>
              <a:rPr lang="en-US" sz="3200" dirty="0" err="1"/>
              <a:t>displaystyle</a:t>
            </a:r>
            <a:r>
              <a:rPr lang="en-US" sz="3200" dirty="0"/>
              <a:t> \Pi }\Pi , </a:t>
            </a:r>
            <a:r>
              <a:rPr lang="he-IL" sz="3200" dirty="0"/>
              <a:t>שמשמשת לציון מכפלה.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8BBE2D8-0D25-463A-B204-1BA60A36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66675"/>
            <a:ext cx="2286000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10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E7DE30C-7465-49FC-AA87-299A6C057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800225"/>
            <a:ext cx="8179850" cy="44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58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9241721-0BED-439D-9B8F-5CE2F21E1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603855"/>
              </p:ext>
            </p:extLst>
          </p:nvPr>
        </p:nvGraphicFramePr>
        <p:xfrm>
          <a:off x="2256315" y="987015"/>
          <a:ext cx="8202135" cy="577573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54416">
                  <a:extLst>
                    <a:ext uri="{9D8B030D-6E8A-4147-A177-3AD203B41FA5}">
                      <a16:colId xmlns:a16="http://schemas.microsoft.com/office/drawing/2014/main" val="4148677264"/>
                    </a:ext>
                  </a:extLst>
                </a:gridCol>
                <a:gridCol w="2047719">
                  <a:extLst>
                    <a:ext uri="{9D8B030D-6E8A-4147-A177-3AD203B41FA5}">
                      <a16:colId xmlns:a16="http://schemas.microsoft.com/office/drawing/2014/main" val="3831693644"/>
                    </a:ext>
                  </a:extLst>
                </a:gridCol>
              </a:tblGrid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אנשים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207681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מקומות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PLACES</a:t>
                      </a:r>
                      <a:r>
                        <a:rPr lang="he-IL" sz="1400">
                          <a:effectLst/>
                        </a:rPr>
                        <a:t>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560793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כוח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POWER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198545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משחק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PLAY</a:t>
                      </a:r>
                      <a:r>
                        <a:rPr lang="he-IL" sz="1400">
                          <a:effectLst/>
                        </a:rPr>
                        <a:t>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496179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מתנה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PRESENT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719377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חלקים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19940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הנעה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POMPA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554622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בעיה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PROBLEM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552358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תהליך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739275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</a:rPr>
                        <a:t>תוצר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137481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עקרונות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PRINCIPLE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92118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תוכנית, תכנון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874367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תלמיד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PUPIL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160737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תוכנית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909171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מעברים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284945"/>
                  </a:ext>
                </a:extLst>
              </a:tr>
              <a:tr h="51289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נקודת מבט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PONIT (OF VIEW)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751303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פרקטיקום/יישום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PRACTICOM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572217"/>
                  </a:ext>
                </a:extLst>
              </a:tr>
              <a:tr h="37233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פסיכולוגיה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PSYCHOLOGY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73944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פילוסופיה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PHILOSOPHY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252693"/>
                  </a:ext>
                </a:extLst>
              </a:tr>
              <a:tr h="3732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dirty="0" err="1">
                          <a:effectLst/>
                        </a:rPr>
                        <a:t>פאיי</a:t>
                      </a:r>
                      <a:r>
                        <a:rPr lang="he-IL" sz="1400" dirty="0">
                          <a:effectLst/>
                        </a:rPr>
                        <a:t>-במשמעות עוגה או במשמעות </a:t>
                      </a:r>
                      <a:r>
                        <a:rPr lang="he-IL" sz="1400" dirty="0" err="1">
                          <a:effectLst/>
                        </a:rPr>
                        <a:t>פאיי</a:t>
                      </a:r>
                      <a:r>
                        <a:rPr lang="he-IL" sz="1400" dirty="0">
                          <a:effectLst/>
                        </a:rPr>
                        <a:t> בהנדסה- 3.14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462625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</a:rPr>
                        <a:t>תחנת דלק פאיי בטבריה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0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296BFAA-8C1C-4452-B563-BF97724F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0958"/>
            <a:ext cx="125539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למידה בסביבת </a:t>
            </a:r>
            <a:r>
              <a:rPr kumimoji="0" lang="en-US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kumimoji="0" lang="en-US" altLang="he-I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להתחיל בלמידה בסביבת פנסיה- </a:t>
            </a:r>
            <a:r>
              <a:rPr kumimoji="0" lang="en-US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PESION</a:t>
            </a:r>
            <a:endParaRPr kumimoji="0" lang="en-US" altLang="he-I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92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572FDE-D331-48F7-A96D-45BEA6EF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946150"/>
          </a:xfrm>
        </p:spPr>
        <p:txBody>
          <a:bodyPr/>
          <a:lstStyle/>
          <a:p>
            <a:pPr algn="ctr"/>
            <a:r>
              <a:rPr lang="he-IL" sz="5400" b="1" dirty="0"/>
              <a:t>משחק</a:t>
            </a:r>
            <a:endParaRPr lang="he-IL" b="1" dirty="0"/>
          </a:p>
        </p:txBody>
      </p:sp>
      <p:pic>
        <p:nvPicPr>
          <p:cNvPr id="13314" name="Picture 2" descr="מדוע חשוב שילדים ילמדו באמצעות משחק - דפי עבודה">
            <a:extLst>
              <a:ext uri="{FF2B5EF4-FFF2-40B4-BE49-F238E27FC236}">
                <a16:creationId xmlns:a16="http://schemas.microsoft.com/office/drawing/2014/main" id="{D73A8D3D-161E-4F11-8A2B-32647BA78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819150"/>
            <a:ext cx="10086975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32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ED3CFC-4F05-4078-98B7-CC8CBF8A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4776"/>
            <a:ext cx="8911687" cy="86677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dirty="0"/>
              <a:t>נקודת מבט</a:t>
            </a:r>
          </a:p>
        </p:txBody>
      </p:sp>
      <p:pic>
        <p:nvPicPr>
          <p:cNvPr id="14338" name="Picture 2" descr="עניין של נקודת מבט - יישום הפרקטיקה בכיתה (קצר ולעניין מיקרו קרדיטציה) -  YouTube">
            <a:extLst>
              <a:ext uri="{FF2B5EF4-FFF2-40B4-BE49-F238E27FC236}">
                <a16:creationId xmlns:a16="http://schemas.microsoft.com/office/drawing/2014/main" id="{5AB96945-4061-4021-9FA6-F7A982D37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971550"/>
            <a:ext cx="10029824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96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8A2DE0-3862-4CEF-A4AF-A9294BF1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94615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000" dirty="0"/>
              <a:t>תוכניות</a:t>
            </a:r>
            <a:endParaRPr lang="he-IL" dirty="0"/>
          </a:p>
        </p:txBody>
      </p:sp>
      <p:pic>
        <p:nvPicPr>
          <p:cNvPr id="15362" name="Picture 2" descr="חשיבות תוכנית קונסטרוקציה נכונה | איך לקרוא את התכונית? - משרד תכנון והנדסה">
            <a:extLst>
              <a:ext uri="{FF2B5EF4-FFF2-40B4-BE49-F238E27FC236}">
                <a16:creationId xmlns:a16="http://schemas.microsoft.com/office/drawing/2014/main" id="{C4B81AB8-B327-48FD-B6E9-249B469C3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46149"/>
            <a:ext cx="9886949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42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544D44-A3E6-4C87-B150-DC4D7173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942975"/>
          </a:xfrm>
        </p:spPr>
        <p:txBody>
          <a:bodyPr>
            <a:normAutofit/>
          </a:bodyPr>
          <a:lstStyle/>
          <a:p>
            <a:pPr algn="ctr"/>
            <a:r>
              <a:rPr lang="he-IL" sz="4800" dirty="0"/>
              <a:t>אנשים ומחשבים</a:t>
            </a:r>
          </a:p>
        </p:txBody>
      </p:sp>
      <p:pic>
        <p:nvPicPr>
          <p:cNvPr id="9218" name="Picture 2" descr="People &amp;amp; Computers - אנשים ומחשבים - Home | Facebook">
            <a:extLst>
              <a:ext uri="{FF2B5EF4-FFF2-40B4-BE49-F238E27FC236}">
                <a16:creationId xmlns:a16="http://schemas.microsoft.com/office/drawing/2014/main" id="{1C41E1AF-BD61-4238-B069-3FBCE8A20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504950"/>
            <a:ext cx="65913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82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2CBE00-12FC-4E67-9E0B-2D6B7F35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אנשים בסכסוך</a:t>
            </a:r>
          </a:p>
        </p:txBody>
      </p:sp>
      <p:pic>
        <p:nvPicPr>
          <p:cNvPr id="8194" name="Picture 2" descr="אנשים בסכסוך | מפגש">
            <a:extLst>
              <a:ext uri="{FF2B5EF4-FFF2-40B4-BE49-F238E27FC236}">
                <a16:creationId xmlns:a16="http://schemas.microsoft.com/office/drawing/2014/main" id="{9CFB74D4-DA4F-4A8F-8683-D6F1EFC957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89" y="1419225"/>
            <a:ext cx="8911686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1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03351A-ED0C-47A7-9683-FEFFF449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152524"/>
            <a:ext cx="8916989" cy="475869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e-IL" sz="3000" b="1" dirty="0"/>
              <a:t>למידה מבוססת מקום             :    </a:t>
            </a:r>
            <a:r>
              <a:rPr lang="en-US" sz="3000" b="1" dirty="0"/>
              <a:t>PLACE</a:t>
            </a:r>
            <a:endParaRPr lang="he-IL" sz="3000" b="1" dirty="0"/>
          </a:p>
          <a:p>
            <a:pPr marL="0" indent="0">
              <a:buNone/>
            </a:pPr>
            <a:endParaRPr lang="he-IL" sz="3000" b="1" dirty="0"/>
          </a:p>
          <a:p>
            <a:pPr>
              <a:buFontTx/>
              <a:buChar char="-"/>
            </a:pPr>
            <a:r>
              <a:rPr lang="he-IL" sz="3000" b="1" dirty="0"/>
              <a:t>למידה מבוססת זמן הווה         :   </a:t>
            </a:r>
            <a:r>
              <a:rPr lang="en-US" sz="3000" b="1" dirty="0"/>
              <a:t>PRESENT</a:t>
            </a:r>
            <a:endParaRPr lang="he-IL" sz="3000" b="1" dirty="0"/>
          </a:p>
          <a:p>
            <a:pPr>
              <a:buFontTx/>
              <a:buChar char="-"/>
            </a:pPr>
            <a:endParaRPr lang="en-US" sz="3000" b="1" dirty="0"/>
          </a:p>
          <a:p>
            <a:pPr>
              <a:buFontTx/>
              <a:buChar char="-"/>
            </a:pPr>
            <a:r>
              <a:rPr lang="he-IL" sz="3000" b="1" dirty="0"/>
              <a:t>למידה מבוססת נקודות </a:t>
            </a:r>
            <a:r>
              <a:rPr lang="en-US" sz="3000" b="1" dirty="0"/>
              <a:t>POINNTS  :          </a:t>
            </a:r>
            <a:endParaRPr lang="he-IL" sz="3000" b="1" dirty="0"/>
          </a:p>
          <a:p>
            <a:pPr>
              <a:buFontTx/>
              <a:buChar char="-"/>
            </a:pPr>
            <a:endParaRPr lang="he-IL" sz="3000" b="1" dirty="0"/>
          </a:p>
          <a:p>
            <a:pPr marL="0" indent="0">
              <a:buNone/>
            </a:pPr>
            <a:r>
              <a:rPr lang="he-IL" sz="3000" b="1" dirty="0"/>
              <a:t>-  למידה מבוססת תוכנית           : </a:t>
            </a:r>
            <a:r>
              <a:rPr lang="en-US" sz="3000" b="1" dirty="0"/>
              <a:t>PROGRAM</a:t>
            </a:r>
            <a:endParaRPr lang="he-IL" sz="3000" b="1" dirty="0"/>
          </a:p>
        </p:txBody>
      </p:sp>
    </p:spTree>
    <p:extLst>
      <p:ext uri="{BB962C8B-B14F-4D97-AF65-F5344CB8AC3E}">
        <p14:creationId xmlns:p14="http://schemas.microsoft.com/office/powerpoint/2010/main" val="27871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לא מלמדים את זה באוניברסיטה: הטעויות של סטודנטים בחיפוש עבודה | כלכליסט">
            <a:extLst>
              <a:ext uri="{FF2B5EF4-FFF2-40B4-BE49-F238E27FC236}">
                <a16:creationId xmlns:a16="http://schemas.microsoft.com/office/drawing/2014/main" id="{B01140E5-0CF7-4DC9-A8FF-8C84E3320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66700"/>
            <a:ext cx="1016317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56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שיתופים | לומדים בטוח">
            <a:extLst>
              <a:ext uri="{FF2B5EF4-FFF2-40B4-BE49-F238E27FC236}">
                <a16:creationId xmlns:a16="http://schemas.microsoft.com/office/drawing/2014/main" id="{DBE6B1D2-0C0E-4DC5-B25D-65F813922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737"/>
            <a:ext cx="102489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13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זום היכתה את התחזיות, המניה עלתה ב-11% במסחר המאוחר | כלכליסט">
            <a:extLst>
              <a:ext uri="{FF2B5EF4-FFF2-40B4-BE49-F238E27FC236}">
                <a16:creationId xmlns:a16="http://schemas.microsoft.com/office/drawing/2014/main" id="{8BC0C296-9745-4312-B2BD-5599F60CA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419100"/>
            <a:ext cx="9991724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54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22B5AC-2543-4C1E-B36E-10A90850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פאי</a:t>
            </a:r>
          </a:p>
        </p:txBody>
      </p:sp>
      <p:pic>
        <p:nvPicPr>
          <p:cNvPr id="6146" name="Picture 2" descr="פאי - מתוקים שלי">
            <a:extLst>
              <a:ext uri="{FF2B5EF4-FFF2-40B4-BE49-F238E27FC236}">
                <a16:creationId xmlns:a16="http://schemas.microsoft.com/office/drawing/2014/main" id="{49632686-1873-405E-BAD9-3640AE03CD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66850"/>
            <a:ext cx="85989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49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D00474-44D2-40C5-82DF-3F23220E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202124"/>
                </a:solidFill>
                <a:latin typeface="arial" panose="020B0604020202020204" pitchFamily="34" charset="0"/>
              </a:rPr>
              <a:t>פאי</a:t>
            </a:r>
            <a:r>
              <a:rPr lang="he-IL" dirty="0">
                <a:solidFill>
                  <a:srgbClr val="202124"/>
                </a:solidFill>
                <a:latin typeface="arial" panose="020B0604020202020204" pitchFamily="34" charset="0"/>
              </a:rPr>
              <a:t> (על פי החלטת האקדמיה ללשון העברית: </a:t>
            </a:r>
            <a:r>
              <a:rPr lang="he-IL" dirty="0" err="1">
                <a:solidFill>
                  <a:srgbClr val="202124"/>
                </a:solidFill>
                <a:latin typeface="arial" panose="020B0604020202020204" pitchFamily="34" charset="0"/>
              </a:rPr>
              <a:t>תַּמְלִיא</a:t>
            </a:r>
            <a:r>
              <a:rPr lang="he-IL" dirty="0">
                <a:solidFill>
                  <a:srgbClr val="202124"/>
                </a:solidFill>
                <a:latin typeface="arial" panose="020B0604020202020204" pitchFamily="34" charset="0"/>
              </a:rPr>
              <a:t>) 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799B0A-70F4-4648-8D4B-2B0D3CC36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הוא מאפה העשוי בתבנית עגולה, בעלת דפנות נמוכות. הפאי ממולא במילויים שונים, מלוחים או מתוקים, כגון בשר, דגים, ירקות, פירות, גבינה, קצפות, שוקולד, רפרפת, אגוזים ומרכיבים נוספים.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621194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E0EB1-045A-4C3E-B809-DAFBB479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1" y="624110"/>
            <a:ext cx="9866312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https://images.app.goo.gl/Q2HNiGY8VxUX7oRa6</a:t>
            </a:r>
            <a:br>
              <a:rPr lang="he-IL" dirty="0"/>
            </a:br>
            <a:endParaRPr lang="he-IL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FE62839-31DB-4525-A855-2480BF10C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2622"/>
            <a:ext cx="7334250" cy="55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8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5B30BC-5717-418F-8A03-C64B32D8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52550"/>
            <a:ext cx="8897939" cy="4558672"/>
          </a:xfrm>
        </p:spPr>
        <p:txBody>
          <a:bodyPr>
            <a:normAutofit/>
          </a:bodyPr>
          <a:lstStyle/>
          <a:p>
            <a:r>
              <a:rPr lang="he-IL" sz="3000" b="1" dirty="0"/>
              <a:t>למידה מבוססת חלקים     :  </a:t>
            </a:r>
            <a:r>
              <a:rPr lang="en-US" sz="3000" b="1" dirty="0"/>
              <a:t>PARTS</a:t>
            </a:r>
            <a:endParaRPr lang="he-IL" sz="3000" b="1" dirty="0"/>
          </a:p>
          <a:p>
            <a:pPr marL="0" indent="0">
              <a:buNone/>
            </a:pPr>
            <a:endParaRPr lang="he-IL" sz="3000" b="1" dirty="0"/>
          </a:p>
          <a:p>
            <a:r>
              <a:rPr lang="he-IL" sz="3000" b="1" dirty="0"/>
              <a:t>למידה מבוססת משחק     :  </a:t>
            </a:r>
            <a:r>
              <a:rPr lang="en-US" sz="3000" b="1" dirty="0"/>
              <a:t>PLAY</a:t>
            </a:r>
            <a:endParaRPr lang="he-IL" sz="3000" b="1" dirty="0"/>
          </a:p>
          <a:p>
            <a:pPr marL="0" indent="0">
              <a:buNone/>
            </a:pPr>
            <a:endParaRPr lang="he-IL" sz="3000" b="1" dirty="0"/>
          </a:p>
          <a:p>
            <a:r>
              <a:rPr lang="he-IL" sz="3000" b="1" dirty="0"/>
              <a:t>למידה מבוססת אנשים     :  </a:t>
            </a:r>
            <a:r>
              <a:rPr lang="en-US" sz="3000" b="1" dirty="0"/>
              <a:t>PEOPLE</a:t>
            </a:r>
            <a:endParaRPr lang="he-IL" sz="3000" b="1" dirty="0"/>
          </a:p>
          <a:p>
            <a:pPr marL="0" indent="0">
              <a:buNone/>
            </a:pPr>
            <a:endParaRPr lang="he-IL" sz="3000" b="1" dirty="0"/>
          </a:p>
          <a:p>
            <a:r>
              <a:rPr lang="he-IL" sz="3000" b="1" dirty="0"/>
              <a:t>למידה מבוססת מדיניות   :  </a:t>
            </a:r>
            <a:r>
              <a:rPr lang="en-US" sz="3000" b="1" dirty="0"/>
              <a:t>POLICY</a:t>
            </a:r>
            <a:endParaRPr lang="he-IL" sz="3000" b="1" dirty="0"/>
          </a:p>
        </p:txBody>
      </p:sp>
    </p:spTree>
    <p:extLst>
      <p:ext uri="{BB962C8B-B14F-4D97-AF65-F5344CB8AC3E}">
        <p14:creationId xmlns:p14="http://schemas.microsoft.com/office/powerpoint/2010/main" val="13002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7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BC1410-721B-4451-BF65-62D73F0C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16393" name="Rectangle 7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94" name="Content Placeholder 16389">
            <a:extLst>
              <a:ext uri="{FF2B5EF4-FFF2-40B4-BE49-F238E27FC236}">
                <a16:creationId xmlns:a16="http://schemas.microsoft.com/office/drawing/2014/main" id="{0FF148EE-4B42-45B4-A567-2732545B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6386" name="Picture 2" descr="מתנה - ויקימילון">
            <a:extLst>
              <a:ext uri="{FF2B5EF4-FFF2-40B4-BE49-F238E27FC236}">
                <a16:creationId xmlns:a16="http://schemas.microsoft.com/office/drawing/2014/main" id="{135398A4-C365-4545-8178-5D33B786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54402"/>
            <a:ext cx="6953577" cy="46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0000A9-B055-4194-A207-E5A3F0C9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6000" b="1" dirty="0"/>
              <a:t>תמונת עתיד עם </a:t>
            </a:r>
            <a:r>
              <a:rPr lang="en-US" sz="6000" b="1" dirty="0"/>
              <a:t>P</a:t>
            </a:r>
            <a:br>
              <a:rPr lang="he-IL" sz="6000" b="1" dirty="0"/>
            </a:b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B0B6A7D-609E-421D-9BA2-021AB4F9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19275"/>
            <a:ext cx="9031288" cy="4600575"/>
          </a:xfrm>
        </p:spPr>
        <p:txBody>
          <a:bodyPr>
            <a:normAutofit/>
          </a:bodyPr>
          <a:lstStyle/>
          <a:p>
            <a:r>
              <a:rPr lang="en-US" sz="4000" b="1" dirty="0"/>
              <a:t>POSSIBLE</a:t>
            </a:r>
            <a:r>
              <a:rPr lang="he-IL" sz="4000" b="1" dirty="0"/>
              <a:t>       (מתקבל על הדעת)</a:t>
            </a:r>
          </a:p>
          <a:p>
            <a:pPr marL="0" indent="0">
              <a:buNone/>
            </a:pPr>
            <a:endParaRPr lang="he-IL" sz="4000" b="1" dirty="0"/>
          </a:p>
          <a:p>
            <a:r>
              <a:rPr lang="en-US" sz="4000" b="1" dirty="0"/>
              <a:t>PLAUSIBLE</a:t>
            </a:r>
            <a:r>
              <a:rPr lang="he-IL" sz="4000" b="1" dirty="0"/>
              <a:t>     (אפשרי)</a:t>
            </a:r>
          </a:p>
          <a:p>
            <a:endParaRPr lang="en-US" sz="4000" b="1" dirty="0"/>
          </a:p>
          <a:p>
            <a:r>
              <a:rPr lang="en-US" sz="4000" b="1" dirty="0"/>
              <a:t>PROBABLE</a:t>
            </a:r>
            <a:r>
              <a:rPr lang="he-IL" sz="4000" b="1" dirty="0"/>
              <a:t>     (סביר)</a:t>
            </a:r>
          </a:p>
          <a:p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264336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/>
              <a:t>רקע תיאורטי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3777622"/>
          </a:xfrm>
        </p:spPr>
        <p:txBody>
          <a:bodyPr/>
          <a:lstStyle/>
          <a:p>
            <a:r>
              <a:rPr lang="he-IL" sz="4800" dirty="0"/>
              <a:t>השיטה מתבססת על רעיונותיו של וויליאם </a:t>
            </a:r>
            <a:r>
              <a:rPr lang="he-IL" sz="4800" dirty="0" err="1"/>
              <a:t>קילפאטריק</a:t>
            </a:r>
            <a:r>
              <a:rPr lang="he-IL" sz="4800" dirty="0"/>
              <a:t>, ש"תרגם" בשנת 1918 את רעיונותיו של מורו דיואי לספר בשם "שיטת </a:t>
            </a:r>
            <a:r>
              <a:rPr lang="he-IL" sz="4800" dirty="0" err="1"/>
              <a:t>הפרוייקטים</a:t>
            </a:r>
            <a:r>
              <a:rPr lang="he-IL" sz="4800" dirty="0"/>
              <a:t>".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049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/>
              <a:t>שיטה זו דורשת כמה תנאים בסיסיים שעיקרם שינוי מעמדו של המורה: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05300"/>
          </a:xfrm>
        </p:spPr>
        <p:txBody>
          <a:bodyPr>
            <a:noAutofit/>
          </a:bodyPr>
          <a:lstStyle/>
          <a:p>
            <a:r>
              <a:rPr lang="he-IL" sz="4000" dirty="0"/>
              <a:t>מורה אוטונומי המעצב תכניות לימודים בהתאם לעניינו ולעניין התלמידים.</a:t>
            </a:r>
          </a:p>
          <a:p>
            <a:pPr marL="0" indent="0">
              <a:buNone/>
            </a:pPr>
            <a:endParaRPr lang="he-IL" sz="4000" dirty="0"/>
          </a:p>
          <a:p>
            <a:r>
              <a:rPr lang="he-IL" sz="4000" dirty="0"/>
              <a:t>למידה פעילה ועתירת חשיבה של התלמידים כשהמורה הופך ממוסר ידע למנחה.</a:t>
            </a:r>
          </a:p>
        </p:txBody>
      </p:sp>
    </p:spTree>
    <p:extLst>
      <p:ext uri="{BB962C8B-B14F-4D97-AF65-F5344CB8AC3E}">
        <p14:creationId xmlns:p14="http://schemas.microsoft.com/office/powerpoint/2010/main" val="20001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41914</TotalTime>
  <Words>1371</Words>
  <Application>Microsoft Office PowerPoint</Application>
  <PresentationFormat>Widescreen</PresentationFormat>
  <Paragraphs>238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</vt:lpstr>
      <vt:lpstr>Calibri</vt:lpstr>
      <vt:lpstr>Century Gothic</vt:lpstr>
      <vt:lpstr>Wingdings 3</vt:lpstr>
      <vt:lpstr>עשן מתפתל</vt:lpstr>
      <vt:lpstr>     למידה בסביבת P במסגרת יום חשיפת מגמות </vt:lpstr>
      <vt:lpstr>PowerPoint Presentation</vt:lpstr>
      <vt:lpstr>PBL  ראשי תיבות למספר מתודות שונות: </vt:lpstr>
      <vt:lpstr>PowerPoint Presentation</vt:lpstr>
      <vt:lpstr>PowerPoint Presentation</vt:lpstr>
      <vt:lpstr>PowerPoint Presentation</vt:lpstr>
      <vt:lpstr>תמונת עתיד עם P </vt:lpstr>
      <vt:lpstr>רקע תיאורטי </vt:lpstr>
      <vt:lpstr>שיטה זו דורשת כמה תנאים בסיסיים שעיקרם שינוי מעמדו של המורה: </vt:lpstr>
      <vt:lpstr>PowerPoint Presentation</vt:lpstr>
      <vt:lpstr>מאפייני למידה מבוססת פרויקטים  ל- PBL   חמישה מאפיינים:  ( J. W Thomass    בתוך זוהר 2014)  </vt:lpstr>
      <vt:lpstr>PowerPoint Presentation</vt:lpstr>
      <vt:lpstr>שלבי תהליך למידה מבוססת פרויקטים  </vt:lpstr>
      <vt:lpstr>PowerPoint Presentation</vt:lpstr>
      <vt:lpstr>PowerPoint Presentation</vt:lpstr>
      <vt:lpstr>PowerPoint Presentation</vt:lpstr>
      <vt:lpstr>הערכה בדרך ה - PBL</vt:lpstr>
      <vt:lpstr>PowerPoint Presentation</vt:lpstr>
      <vt:lpstr>ידע </vt:lpstr>
      <vt:lpstr>מיומנויות  </vt:lpstr>
      <vt:lpstr>3. מיומנויות הקשורות בתהליך הלמידה: </vt:lpstr>
      <vt:lpstr>3. מיומנויות הקשורות בתהליך הלמידה: </vt:lpstr>
      <vt:lpstr>PowerPoint Presentation</vt:lpstr>
      <vt:lpstr>PowerPoint Presentation</vt:lpstr>
      <vt:lpstr>לסיכום,  בהערכת פרויקט יש לבחון האם הוא עומד בקריטריונים הבאים:  </vt:lpstr>
      <vt:lpstr>PowerPoint Presentation</vt:lpstr>
      <vt:lpstr>PowerPoint Presentation</vt:lpstr>
      <vt:lpstr>PowerPoint Presentation</vt:lpstr>
      <vt:lpstr>סרט היסטורי אמריקאי לגבי פאי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משחק</vt:lpstr>
      <vt:lpstr>נקודת מבט</vt:lpstr>
      <vt:lpstr>תוכניות</vt:lpstr>
      <vt:lpstr>אנשים ומחשבים</vt:lpstr>
      <vt:lpstr>אנשים בסכסוך</vt:lpstr>
      <vt:lpstr>PowerPoint Presentation</vt:lpstr>
      <vt:lpstr>PowerPoint Presentation</vt:lpstr>
      <vt:lpstr>PowerPoint Presentation</vt:lpstr>
      <vt:lpstr>פאי</vt:lpstr>
      <vt:lpstr>פאי (על פי החלטת האקדמיה ללשון העברית: תַּמְלִיא) </vt:lpstr>
      <vt:lpstr>https://images.app.goo.gl/Q2HNiGY8VxUX7oRa6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למידה בסביבת P במסגרת יום חשיפת מגמות </dc:title>
  <dc:creator>Ruti</dc:creator>
  <cp:lastModifiedBy>אמונה אבו-יונס עלי</cp:lastModifiedBy>
  <cp:revision>43</cp:revision>
  <dcterms:created xsi:type="dcterms:W3CDTF">2022-01-29T14:08:07Z</dcterms:created>
  <dcterms:modified xsi:type="dcterms:W3CDTF">2022-03-08T18:02:02Z</dcterms:modified>
</cp:coreProperties>
</file>