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4" r:id="rId2"/>
    <p:sldId id="306" r:id="rId3"/>
    <p:sldId id="292" r:id="rId4"/>
    <p:sldId id="298" r:id="rId5"/>
    <p:sldId id="310" r:id="rId6"/>
    <p:sldId id="311" r:id="rId7"/>
    <p:sldId id="312" r:id="rId8"/>
    <p:sldId id="299" r:id="rId9"/>
    <p:sldId id="300" r:id="rId10"/>
    <p:sldId id="301" r:id="rId11"/>
    <p:sldId id="302" r:id="rId12"/>
    <p:sldId id="303" r:id="rId13"/>
    <p:sldId id="305" r:id="rId14"/>
    <p:sldId id="315" r:id="rId15"/>
    <p:sldId id="316" r:id="rId16"/>
    <p:sldId id="307" r:id="rId17"/>
    <p:sldId id="313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FF3"/>
    <a:srgbClr val="2919F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9305C-AC2E-4D3C-8884-48C41A7BD49C}" type="datetimeFigureOut">
              <a:rPr lang="en-US" smtClean="0"/>
              <a:t>13-Dec-15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3927E-CB0A-4B30-8156-BEBDEC89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04" y="261938"/>
            <a:ext cx="6028593" cy="15367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285999"/>
            <a:ext cx="7772400" cy="2590801"/>
          </a:xfrm>
        </p:spPr>
        <p:txBody>
          <a:bodyPr>
            <a:normAutofit fontScale="90000"/>
          </a:bodyPr>
          <a:lstStyle/>
          <a:p>
            <a:pPr rtl="1"/>
            <a:r>
              <a:rPr lang="he-IL" sz="2800" b="1" u="sng" dirty="0"/>
              <a:t>השתלמות מורים מובילים במגמת הנדסת אלקטרוניקה  כלים למורה </a:t>
            </a:r>
            <a:r>
              <a:rPr lang="he-IL" sz="2800" b="1" u="sng" dirty="0" smtClean="0"/>
              <a:t>המנחה</a:t>
            </a:r>
            <a:r>
              <a:rPr lang="en-US" sz="2800" b="1" u="sng" dirty="0" smtClean="0"/>
              <a:t>- </a:t>
            </a:r>
            <a:r>
              <a:rPr lang="he-IL" sz="2800" b="1" u="sng" dirty="0" smtClean="0"/>
              <a:t> </a:t>
            </a:r>
            <a:r>
              <a:rPr lang="he-IL" sz="2800" b="1" u="sng" dirty="0"/>
              <a:t>פרויקט/עבודת  גמר 5 </a:t>
            </a:r>
            <a:r>
              <a:rPr lang="he-IL" sz="2800" b="1" u="sng" dirty="0" err="1"/>
              <a:t>יח"ל</a:t>
            </a:r>
            <a:r>
              <a:rPr lang="he-IL" sz="2800" b="1" u="sng" dirty="0"/>
              <a:t> 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u="sng" dirty="0"/>
              <a:t/>
            </a:r>
            <a:br>
              <a:rPr lang="en-US" sz="2800" u="sng" dirty="0"/>
            </a:br>
            <a:r>
              <a:rPr lang="he-IL" sz="2000" dirty="0" smtClean="0"/>
              <a:t>(מבוסס על מעבדי ארדואינו)</a:t>
            </a:r>
            <a:br>
              <a:rPr lang="he-IL" sz="2000" dirty="0" smtClean="0"/>
            </a:br>
            <a:r>
              <a:rPr lang="he-IL" sz="2000" dirty="0"/>
              <a:t/>
            </a:r>
            <a:br>
              <a:rPr lang="he-IL" sz="2000" dirty="0"/>
            </a:b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he-IL" sz="2400" b="1" dirty="0" smtClean="0"/>
              <a:t>פרק 1 :</a:t>
            </a:r>
            <a:r>
              <a:rPr lang="he-IL" sz="2400" dirty="0" smtClean="0"/>
              <a:t>  </a:t>
            </a:r>
            <a:r>
              <a:rPr lang="he-IL" sz="3200" b="1" dirty="0" smtClean="0"/>
              <a:t>אודות,</a:t>
            </a:r>
            <a:r>
              <a:rPr lang="he-IL" sz="4000" b="1" dirty="0" smtClean="0"/>
              <a:t> </a:t>
            </a:r>
            <a:r>
              <a:rPr lang="he-IL" sz="3200" b="1" dirty="0" smtClean="0"/>
              <a:t>המטרות,  מבנה הספר , ציוד נדרש</a:t>
            </a:r>
            <a:endParaRPr lang="he-IL" sz="36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590800" y="5105400"/>
            <a:ext cx="3886200" cy="762000"/>
          </a:xfrm>
        </p:spPr>
        <p:txBody>
          <a:bodyPr>
            <a:noAutofit/>
          </a:bodyPr>
          <a:lstStyle/>
          <a:p>
            <a:r>
              <a:rPr lang="he-IL" sz="1800" dirty="0" smtClean="0">
                <a:solidFill>
                  <a:schemeClr val="tx1"/>
                </a:solidFill>
              </a:rPr>
              <a:t>כתב:  </a:t>
            </a:r>
            <a:r>
              <a:rPr lang="he-IL" sz="1800" dirty="0">
                <a:solidFill>
                  <a:schemeClr val="tx1"/>
                </a:solidFill>
              </a:rPr>
              <a:t>מר יגאל שפירא</a:t>
            </a:r>
          </a:p>
          <a:p>
            <a:r>
              <a:rPr lang="en-US" sz="1600" dirty="0" smtClean="0"/>
              <a:t>YSeee2@gmail.com</a:t>
            </a:r>
            <a:endParaRPr lang="he-IL" sz="1600" dirty="0"/>
          </a:p>
          <a:p>
            <a:endParaRPr lang="he-IL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365125"/>
          </a:xfrm>
        </p:spPr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4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700" y="76200"/>
            <a:ext cx="5753100" cy="381000"/>
          </a:xfrm>
          <a:ln w="25400">
            <a:noFill/>
          </a:ln>
        </p:spPr>
        <p:txBody>
          <a:bodyPr>
            <a:noAutofit/>
          </a:bodyPr>
          <a:lstStyle/>
          <a:p>
            <a:pPr algn="r" rtl="1"/>
            <a:r>
              <a:rPr lang="he-IL" sz="2000" dirty="0" smtClean="0"/>
              <a:t> </a:t>
            </a:r>
            <a:r>
              <a:rPr lang="he-IL" sz="2800" b="1" dirty="0" smtClean="0">
                <a:solidFill>
                  <a:srgbClr val="2919F9"/>
                </a:solidFill>
              </a:rPr>
              <a:t>1.3</a:t>
            </a:r>
            <a:r>
              <a:rPr lang="he-IL" sz="2800" b="1" dirty="0" smtClean="0"/>
              <a:t> </a:t>
            </a:r>
            <a:r>
              <a:rPr lang="he-IL" sz="2000" b="1" dirty="0"/>
              <a:t>כיצד להתאים לרמות </a:t>
            </a:r>
            <a:r>
              <a:rPr lang="he-IL" sz="2000" b="1" dirty="0" smtClean="0"/>
              <a:t>שונות - הבעיה</a:t>
            </a:r>
            <a:endParaRPr lang="he-IL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862438" cy="5181834"/>
          </a:xfrm>
        </p:spPr>
        <p:txBody>
          <a:bodyPr>
            <a:normAutofit lnSpcReduction="10000"/>
          </a:bodyPr>
          <a:lstStyle/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algn="r" rtl="1"/>
            <a:r>
              <a:rPr lang="he-IL" sz="1600" b="1" u="sng" dirty="0" smtClean="0">
                <a:solidFill>
                  <a:srgbClr val="2919F9"/>
                </a:solidFill>
              </a:rPr>
              <a:t>1.3.1 הבעייתיות</a:t>
            </a:r>
            <a:r>
              <a:rPr lang="he-IL" sz="1600" b="1" u="sng" dirty="0" smtClean="0">
                <a:solidFill>
                  <a:schemeClr val="tx1"/>
                </a:solidFill>
              </a:rPr>
              <a:t>:</a:t>
            </a:r>
          </a:p>
          <a:p>
            <a:pPr algn="r" rtl="1"/>
            <a:endParaRPr lang="he-IL" sz="900" b="1" u="sng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הידע מוקדם של המשתלמים אינו ידוע לכותב. גם קרוב </a:t>
            </a:r>
            <a:r>
              <a:rPr lang="he-IL" sz="1600" b="1" dirty="0" err="1" smtClean="0">
                <a:solidFill>
                  <a:schemeClr val="tx1"/>
                </a:solidFill>
              </a:rPr>
              <a:t>לודאי</a:t>
            </a:r>
            <a:r>
              <a:rPr lang="he-IL" sz="1600" b="1" dirty="0" smtClean="0">
                <a:solidFill>
                  <a:schemeClr val="tx1"/>
                </a:solidFill>
              </a:rPr>
              <a:t> שיש הבדלי רמות בתוך הקבוצה.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300" b="1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300" b="1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יש הבדלים בין בי"ס </a:t>
            </a:r>
            <a:r>
              <a:rPr lang="he-IL" sz="1600" b="1" dirty="0" err="1" smtClean="0">
                <a:solidFill>
                  <a:schemeClr val="tx1"/>
                </a:solidFill>
              </a:rPr>
              <a:t>לב"יס</a:t>
            </a:r>
            <a:r>
              <a:rPr lang="he-IL" sz="1600" b="1" dirty="0" smtClean="0">
                <a:solidFill>
                  <a:schemeClr val="tx1"/>
                </a:solidFill>
              </a:rPr>
              <a:t> , כתה לכיתה , וכל מורה יצטרך להעביר חומר שונה ובאופן שונה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700" b="1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3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שאיפה : מורה יוכל לאמץ חלקים מוכנים (סעודת "מזנון") , ולא לטרוח בכתיבת חומר הלימוד מאפס.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800" b="1" dirty="0">
              <a:solidFill>
                <a:schemeClr val="tx1"/>
              </a:solidFill>
            </a:endParaRPr>
          </a:p>
          <a:p>
            <a:pPr algn="r" rtl="1"/>
            <a:endParaRPr lang="he-IL" sz="100" b="1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b="1" dirty="0" smtClean="0">
                <a:solidFill>
                  <a:schemeClr val="tx1"/>
                </a:solidFill>
              </a:rPr>
              <a:t>מצד אחד</a:t>
            </a:r>
            <a:r>
              <a:rPr lang="he-IL" sz="1400" dirty="0" smtClean="0">
                <a:solidFill>
                  <a:schemeClr val="tx1"/>
                </a:solidFill>
              </a:rPr>
              <a:t> ברור שבעידן שלנו יש ללמד עקרונות, שהחשוב בהם</a:t>
            </a:r>
            <a:r>
              <a:rPr lang="he-IL" sz="1400" b="1" dirty="0" smtClean="0">
                <a:solidFill>
                  <a:schemeClr val="tx1"/>
                </a:solidFill>
              </a:rPr>
              <a:t>: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r>
              <a:rPr lang="he-IL" sz="1400" b="1" u="sng" dirty="0" smtClean="0">
                <a:solidFill>
                  <a:schemeClr val="tx1"/>
                </a:solidFill>
              </a:rPr>
              <a:t>חייב לדעת ללמוד לבד</a:t>
            </a:r>
            <a:r>
              <a:rPr lang="he-IL" sz="1400" dirty="0" smtClean="0">
                <a:solidFill>
                  <a:schemeClr val="tx1"/>
                </a:solidFill>
              </a:rPr>
              <a:t> </a:t>
            </a:r>
            <a:r>
              <a:rPr lang="he-IL" sz="1200" dirty="0" smtClean="0">
                <a:solidFill>
                  <a:schemeClr val="tx1"/>
                </a:solidFill>
              </a:rPr>
              <a:t>(כי הידע מתחדש בקצב "מטורף")</a:t>
            </a:r>
          </a:p>
          <a:p>
            <a:pPr algn="r" rtl="1"/>
            <a:r>
              <a:rPr lang="he-IL" sz="1200" dirty="0">
                <a:solidFill>
                  <a:schemeClr val="tx1"/>
                </a:solidFill>
              </a:rPr>
              <a:t> </a:t>
            </a:r>
            <a:r>
              <a:rPr lang="he-IL" sz="1200" dirty="0" smtClean="0">
                <a:solidFill>
                  <a:schemeClr val="tx1"/>
                </a:solidFill>
              </a:rPr>
              <a:t>      </a:t>
            </a:r>
            <a:r>
              <a:rPr lang="he-IL" sz="1400" dirty="0" smtClean="0">
                <a:solidFill>
                  <a:schemeClr val="tx1"/>
                </a:solidFill>
              </a:rPr>
              <a:t>מצד שני   ברור שיש "מגבלות סבלנות" – השלכה למים עמוקים מרגע אפס מבטיח "טביעה" – ואובדן מוטיבציה</a:t>
            </a:r>
          </a:p>
          <a:p>
            <a:pPr algn="r" rtl="1"/>
            <a:r>
              <a:rPr lang="he-IL" sz="1400" b="1" dirty="0">
                <a:solidFill>
                  <a:schemeClr val="tx1"/>
                </a:solidFill>
              </a:rPr>
              <a:t> </a:t>
            </a:r>
            <a:r>
              <a:rPr lang="he-IL" sz="1400" b="1" dirty="0" smtClean="0">
                <a:solidFill>
                  <a:schemeClr val="tx1"/>
                </a:solidFill>
              </a:rPr>
              <a:t>     ברור שאין תשובה אחידה מוצלחת, לכן יש בעיה איך להגיש את החומר . </a:t>
            </a:r>
          </a:p>
          <a:p>
            <a:pPr algn="r" rtl="1"/>
            <a:r>
              <a:rPr lang="he-IL" sz="1400" b="1" dirty="0">
                <a:solidFill>
                  <a:schemeClr val="tx1"/>
                </a:solidFill>
              </a:rPr>
              <a:t> </a:t>
            </a:r>
            <a:r>
              <a:rPr lang="he-IL" sz="1400" b="1" dirty="0" smtClean="0">
                <a:solidFill>
                  <a:schemeClr val="tx1"/>
                </a:solidFill>
              </a:rPr>
              <a:t>     האתגר של הכותב : לתת מספיק "מנות קלות לעיכול" – שיאפשרו למספר רב ככל הניתן של תלמידים לקלוט וליהנות ,</a:t>
            </a:r>
          </a:p>
          <a:p>
            <a:pPr algn="r" rtl="1"/>
            <a:r>
              <a:rPr lang="he-IL" sz="1400" b="1" dirty="0">
                <a:solidFill>
                  <a:schemeClr val="tx1"/>
                </a:solidFill>
              </a:rPr>
              <a:t> </a:t>
            </a:r>
            <a:r>
              <a:rPr lang="he-IL" sz="1400" b="1" dirty="0" smtClean="0">
                <a:solidFill>
                  <a:schemeClr val="tx1"/>
                </a:solidFill>
              </a:rPr>
              <a:t>                                  יחד עם דוגמאות לאתגרים שדורשים פעולה + חשיבה עצמאית .</a:t>
            </a:r>
          </a:p>
          <a:p>
            <a:pPr algn="r" rtl="1"/>
            <a:r>
              <a:rPr lang="he-IL" sz="1400" b="1" dirty="0" smtClean="0">
                <a:solidFill>
                  <a:schemeClr val="tx1"/>
                </a:solidFill>
              </a:rPr>
              <a:t>     </a:t>
            </a:r>
            <a:r>
              <a:rPr lang="he-IL" sz="1600" b="1" dirty="0" smtClean="0">
                <a:solidFill>
                  <a:srgbClr val="FF0000"/>
                </a:solidFill>
              </a:rPr>
              <a:t>האתגר של המורה </a:t>
            </a:r>
            <a:r>
              <a:rPr lang="he-IL" sz="1400" b="1" dirty="0" smtClean="0">
                <a:solidFill>
                  <a:schemeClr val="tx1"/>
                </a:solidFill>
              </a:rPr>
              <a:t>:  בחירת המינון ביניהם , ומציאת פתרונות נוספים שקולעים לקהל היעד שלו.</a:t>
            </a:r>
          </a:p>
          <a:p>
            <a:pPr algn="r" rtl="1"/>
            <a:endParaRPr lang="he-IL" sz="1400" b="1" dirty="0">
              <a:solidFill>
                <a:schemeClr val="tx1"/>
              </a:solidFill>
            </a:endParaRPr>
          </a:p>
          <a:p>
            <a:pPr algn="r" rtl="1"/>
            <a:endParaRPr lang="he-IL" sz="1400" b="1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400" dirty="0" smtClean="0">
                <a:solidFill>
                  <a:schemeClr val="tx1"/>
                </a:solidFill>
              </a:rPr>
              <a:t>ועדיין ברור שהבעיה מורכבת (ולא במקרה יש כיום לא מעט גופים במערכת החינוך ובמחוץ לה שמנסים טכניקות לימוד שונות , כשכמעט כולם מגדירים את אותם היעדים באופן ובמילים דומים להפליא ).</a:t>
            </a:r>
          </a:p>
          <a:p>
            <a:pPr algn="r" rtl="1"/>
            <a:r>
              <a:rPr lang="he-IL" sz="1400" dirty="0" smtClean="0">
                <a:solidFill>
                  <a:schemeClr val="tx1"/>
                </a:solidFill>
              </a:rPr>
              <a:t>( ולכן יש להניח שגם המהדורות הבאות תוגדרנה ניסיוניות לאורך שנים... גם אם חלק יגדירו את ההשתלמות כמוצלחת)</a:t>
            </a:r>
          </a:p>
          <a:p>
            <a:pPr algn="r" rtl="1"/>
            <a:endParaRPr lang="he-IL" sz="1400" dirty="0">
              <a:solidFill>
                <a:schemeClr val="tx1"/>
              </a:solidFill>
            </a:endParaRPr>
          </a:p>
          <a:p>
            <a:pPr algn="r" rtl="1"/>
            <a:r>
              <a:rPr lang="he-IL" sz="1400" b="1" dirty="0" smtClean="0">
                <a:solidFill>
                  <a:schemeClr val="tx1"/>
                </a:solidFill>
              </a:rPr>
              <a:t>והכותב ישמח ויודה לכל משוב , גם במהלך העברת ההשתלמות וגם בעת העברת חומר לתלמידים, על מנת לשפר.</a:t>
            </a:r>
          </a:p>
          <a:p>
            <a:pPr algn="r" rtl="1"/>
            <a:endParaRPr lang="he-IL" sz="1400" b="1" dirty="0" smtClean="0">
              <a:solidFill>
                <a:schemeClr val="tx1"/>
              </a:solidFill>
            </a:endParaRPr>
          </a:p>
          <a:p>
            <a:pPr algn="r" rtl="1"/>
            <a:endParaRPr lang="he-IL" sz="14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600" b="1" dirty="0" smtClean="0">
              <a:solidFill>
                <a:srgbClr val="2919F9"/>
              </a:solidFill>
            </a:endParaRPr>
          </a:p>
          <a:p>
            <a:pPr algn="r" rtl="1"/>
            <a:endParaRPr lang="he-IL" sz="1600" b="1" dirty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00" b="1" dirty="0" smtClean="0">
              <a:solidFill>
                <a:schemeClr val="tx1"/>
              </a:solidFill>
            </a:endParaRPr>
          </a:p>
          <a:p>
            <a:pPr algn="r" rtl="1"/>
            <a:endParaRPr lang="he-IL" sz="400" b="1" dirty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en-US" sz="1800" b="1" baseline="30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228600"/>
            <a:ext cx="3657600" cy="1446550"/>
          </a:xfrm>
          <a:prstGeom prst="rect">
            <a:avLst/>
          </a:prstGeom>
          <a:solidFill>
            <a:srgbClr val="FFFF00">
              <a:alpha val="7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b="1" dirty="0">
                <a:solidFill>
                  <a:srgbClr val="2919F9"/>
                </a:solidFill>
              </a:rPr>
              <a:t>את הבעייתיות </a:t>
            </a:r>
            <a:r>
              <a:rPr lang="he-IL" sz="1400" b="1" dirty="0" smtClean="0">
                <a:solidFill>
                  <a:srgbClr val="2919F9"/>
                </a:solidFill>
              </a:rPr>
              <a:t>הזו, על הסתירות המובנות בה</a:t>
            </a:r>
          </a:p>
          <a:p>
            <a:pPr algn="r" rtl="1"/>
            <a:r>
              <a:rPr lang="he-IL" sz="1400" b="1" dirty="0" smtClean="0">
                <a:solidFill>
                  <a:srgbClr val="2919F9"/>
                </a:solidFill>
              </a:rPr>
              <a:t>רק מורים </a:t>
            </a:r>
            <a:r>
              <a:rPr lang="he-IL" sz="1400" b="1" dirty="0">
                <a:solidFill>
                  <a:srgbClr val="2919F9"/>
                </a:solidFill>
              </a:rPr>
              <a:t>יכולים לפתור </a:t>
            </a:r>
            <a:r>
              <a:rPr lang="he-IL" sz="1400" b="1" dirty="0" smtClean="0">
                <a:solidFill>
                  <a:srgbClr val="2919F9"/>
                </a:solidFill>
              </a:rPr>
              <a:t>.</a:t>
            </a:r>
          </a:p>
          <a:p>
            <a:pPr algn="r" rtl="1"/>
            <a:endParaRPr lang="he-IL" sz="1400" b="1" dirty="0" smtClean="0">
              <a:solidFill>
                <a:srgbClr val="2919F9"/>
              </a:solidFill>
            </a:endParaRPr>
          </a:p>
          <a:p>
            <a:pPr algn="r" rtl="1"/>
            <a:r>
              <a:rPr lang="he-IL" sz="1600" b="1" dirty="0" smtClean="0">
                <a:solidFill>
                  <a:srgbClr val="006600"/>
                </a:solidFill>
              </a:rPr>
              <a:t>לכן </a:t>
            </a:r>
            <a:r>
              <a:rPr lang="he-IL" sz="1600" b="1" dirty="0">
                <a:solidFill>
                  <a:srgbClr val="006600"/>
                </a:solidFill>
              </a:rPr>
              <a:t>מוצע לקרוא </a:t>
            </a:r>
            <a:r>
              <a:rPr lang="he-IL" sz="1600" b="1" dirty="0" smtClean="0">
                <a:solidFill>
                  <a:srgbClr val="006600"/>
                </a:solidFill>
              </a:rPr>
              <a:t>היטב,</a:t>
            </a:r>
          </a:p>
          <a:p>
            <a:pPr algn="r" rtl="1"/>
            <a:r>
              <a:rPr lang="he-IL" sz="1600" b="1" dirty="0" smtClean="0">
                <a:solidFill>
                  <a:srgbClr val="006600"/>
                </a:solidFill>
              </a:rPr>
              <a:t>ולהתחבט </a:t>
            </a:r>
            <a:r>
              <a:rPr lang="he-IL" sz="1600" b="1" dirty="0">
                <a:solidFill>
                  <a:srgbClr val="006600"/>
                </a:solidFill>
              </a:rPr>
              <a:t>בדילמות </a:t>
            </a:r>
            <a:r>
              <a:rPr lang="he-IL" sz="1600" b="1" dirty="0" smtClean="0">
                <a:solidFill>
                  <a:srgbClr val="006600"/>
                </a:solidFill>
              </a:rPr>
              <a:t>מתחילת ההשתלמות !</a:t>
            </a:r>
            <a:endParaRPr lang="he-IL" sz="1600" b="1" dirty="0">
              <a:solidFill>
                <a:srgbClr val="006600"/>
              </a:solidFill>
            </a:endParaRPr>
          </a:p>
          <a:p>
            <a:pPr algn="r" rtl="1"/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" y="6010385"/>
            <a:ext cx="1555799" cy="847615"/>
            <a:chOff x="315871" y="3429000"/>
            <a:chExt cx="1735222" cy="95091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879" y="3797736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12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991600" cy="381000"/>
          </a:xfrm>
          <a:ln w="25400">
            <a:noFill/>
          </a:ln>
        </p:spPr>
        <p:txBody>
          <a:bodyPr>
            <a:noAutofit/>
          </a:bodyPr>
          <a:lstStyle/>
          <a:p>
            <a:pPr algn="r" rtl="1"/>
            <a:r>
              <a:rPr lang="he-IL" sz="2000" dirty="0" smtClean="0"/>
              <a:t> </a:t>
            </a:r>
            <a:r>
              <a:rPr lang="he-IL" sz="2800" b="1" dirty="0" smtClean="0">
                <a:solidFill>
                  <a:srgbClr val="2919F9"/>
                </a:solidFill>
              </a:rPr>
              <a:t>1.3.2 </a:t>
            </a:r>
            <a:r>
              <a:rPr lang="he-IL" sz="2800" b="1" dirty="0" smtClean="0"/>
              <a:t> </a:t>
            </a:r>
            <a:r>
              <a:rPr lang="he-IL" sz="2000" b="1" dirty="0"/>
              <a:t>כיצד להתאים לרמות </a:t>
            </a:r>
            <a:r>
              <a:rPr lang="he-IL" sz="2000" b="1" dirty="0" smtClean="0"/>
              <a:t>שונות – "הצהרת כוונות"</a:t>
            </a:r>
            <a:endParaRPr lang="he-IL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862438" cy="5639034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he-IL" sz="1700" b="1" dirty="0" smtClean="0">
                <a:solidFill>
                  <a:schemeClr val="tx1"/>
                </a:solidFill>
              </a:rPr>
              <a:t>הכתיבה </a:t>
            </a:r>
            <a:r>
              <a:rPr lang="he-IL" sz="1700" b="1" dirty="0">
                <a:solidFill>
                  <a:schemeClr val="tx1"/>
                </a:solidFill>
              </a:rPr>
              <a:t>נעשתה באופן </a:t>
            </a:r>
            <a:r>
              <a:rPr lang="he-IL" sz="1700" b="1" dirty="0" smtClean="0">
                <a:solidFill>
                  <a:schemeClr val="tx1"/>
                </a:solidFill>
              </a:rPr>
              <a:t>שיאפשר </a:t>
            </a:r>
            <a:r>
              <a:rPr lang="he-IL" sz="1700" b="1" dirty="0">
                <a:solidFill>
                  <a:schemeClr val="tx1"/>
                </a:solidFill>
              </a:rPr>
              <a:t>למידה </a:t>
            </a:r>
            <a:r>
              <a:rPr lang="he-IL" sz="1700" b="1" dirty="0" smtClean="0">
                <a:solidFill>
                  <a:schemeClr val="tx1"/>
                </a:solidFill>
              </a:rPr>
              <a:t>עצמית. </a:t>
            </a:r>
          </a:p>
          <a:p>
            <a:pPr algn="r" rtl="1"/>
            <a:r>
              <a:rPr lang="he-IL" sz="2100" dirty="0" smtClean="0">
                <a:solidFill>
                  <a:schemeClr val="tx1"/>
                </a:solidFill>
              </a:rPr>
              <a:t>כל פרק צולל לעומק הפרטים </a:t>
            </a:r>
            <a:r>
              <a:rPr lang="he-IL" sz="1600" dirty="0" smtClean="0">
                <a:solidFill>
                  <a:schemeClr val="tx1"/>
                </a:solidFill>
              </a:rPr>
              <a:t>(לעומת ספרים שלמים לרמות ידע שונות:  "</a:t>
            </a:r>
            <a:r>
              <a:rPr lang="en-US" sz="1600" dirty="0" smtClean="0">
                <a:solidFill>
                  <a:schemeClr val="tx1"/>
                </a:solidFill>
              </a:rPr>
              <a:t>For dummies / for beginners / For experts</a:t>
            </a:r>
            <a:r>
              <a:rPr lang="he-IL" sz="1600" dirty="0" smtClean="0">
                <a:solidFill>
                  <a:schemeClr val="tx1"/>
                </a:solidFill>
              </a:rPr>
              <a:t>" )</a:t>
            </a:r>
          </a:p>
          <a:p>
            <a:pPr algn="r" rtl="1"/>
            <a:endParaRPr lang="he-IL" sz="9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</a:rPr>
              <a:t>לא כל הפרטים  נחוצים בכל מצב </a:t>
            </a:r>
            <a:r>
              <a:rPr lang="he-IL" sz="1600" dirty="0" smtClean="0">
                <a:solidFill>
                  <a:schemeClr val="tx1"/>
                </a:solidFill>
              </a:rPr>
              <a:t>,</a:t>
            </a:r>
          </a:p>
          <a:p>
            <a:pPr algn="r" rtl="1"/>
            <a:r>
              <a:rPr lang="he-IL" sz="1600" dirty="0" smtClean="0">
                <a:solidFill>
                  <a:schemeClr val="tx1"/>
                </a:solidFill>
              </a:rPr>
              <a:t>במיוחד כשהלומד חסר רקע – עודף פרטים עלול להזיק במקום להועיל  .</a:t>
            </a:r>
          </a:p>
          <a:p>
            <a:pPr algn="r" rtl="1"/>
            <a:endParaRPr lang="he-IL" sz="1200" dirty="0" smtClean="0">
              <a:solidFill>
                <a:schemeClr val="tx1"/>
              </a:solidFill>
            </a:endParaRPr>
          </a:p>
          <a:p>
            <a:pPr algn="r" rtl="1"/>
            <a:endParaRPr lang="he-IL" sz="12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400" b="1" dirty="0" smtClean="0">
                <a:solidFill>
                  <a:schemeClr val="tx1"/>
                </a:solidFill>
              </a:rPr>
              <a:t>בכל פרק יש סיווג חלקי של  מידת נחיצות החומר  </a:t>
            </a:r>
            <a:r>
              <a:rPr lang="he-IL" sz="1400" dirty="0" smtClean="0">
                <a:solidFill>
                  <a:schemeClr val="tx1"/>
                </a:solidFill>
              </a:rPr>
              <a:t>: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400" dirty="0" smtClean="0">
                <a:solidFill>
                  <a:schemeClr val="tx1"/>
                </a:solidFill>
              </a:rPr>
              <a:t>אך זה אינו "מתכון מושלם" ,</a:t>
            </a: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</a:rPr>
              <a:t>במיוחד יש לוודא שחומר בפרק אחד לא נשען על</a:t>
            </a: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</a:rPr>
              <a:t> חומר מפרק קודם עליו בוצע דילוג. </a:t>
            </a:r>
          </a:p>
          <a:p>
            <a:pPr algn="r" rtl="1"/>
            <a:endParaRPr lang="he-IL" sz="1200" dirty="0">
              <a:solidFill>
                <a:schemeClr val="tx1"/>
              </a:solidFill>
            </a:endParaRPr>
          </a:p>
          <a:p>
            <a:pPr algn="r" rtl="1"/>
            <a:r>
              <a:rPr lang="he-IL" sz="1600" b="1" u="sng" dirty="0">
                <a:solidFill>
                  <a:srgbClr val="FF0000"/>
                </a:solidFill>
              </a:rPr>
              <a:t>לכן הנ"ל מחייב </a:t>
            </a:r>
            <a:r>
              <a:rPr lang="he-IL" sz="1600" b="1" u="sng" dirty="0" smtClean="0">
                <a:solidFill>
                  <a:srgbClr val="FF0000"/>
                </a:solidFill>
              </a:rPr>
              <a:t>, שבשלב </a:t>
            </a:r>
            <a:r>
              <a:rPr lang="he-IL" sz="1600" b="1" u="sng" dirty="0">
                <a:solidFill>
                  <a:srgbClr val="FF0000"/>
                </a:solidFill>
              </a:rPr>
              <a:t>השתלמות </a:t>
            </a:r>
            <a:r>
              <a:rPr lang="he-IL" sz="1600" b="1" u="sng" dirty="0" smtClean="0">
                <a:solidFill>
                  <a:srgbClr val="FF0000"/>
                </a:solidFill>
              </a:rPr>
              <a:t>המורה</a:t>
            </a:r>
            <a:r>
              <a:rPr lang="he-IL" sz="1600" b="1" u="sng" dirty="0" smtClean="0">
                <a:solidFill>
                  <a:schemeClr val="tx1"/>
                </a:solidFill>
              </a:rPr>
              <a:t>:</a:t>
            </a:r>
            <a:endParaRPr lang="he-IL" sz="1600" b="1" u="sng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/>
                </a:solidFill>
              </a:rPr>
              <a:t> המשתלמים עוברים על החומר , מסמנים ומודיעים למרצה מה יודעים ומה לא  </a:t>
            </a:r>
            <a:r>
              <a:rPr lang="he-IL" sz="1600" b="1" dirty="0" smtClean="0">
                <a:solidFill>
                  <a:schemeClr val="tx1"/>
                </a:solidFill>
              </a:rPr>
              <a:t>.</a:t>
            </a:r>
            <a:endParaRPr lang="he-IL" sz="16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/>
                </a:solidFill>
              </a:rPr>
              <a:t>בהתאם תיתפר ה"חליפה" של הקורס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1600" b="1" dirty="0">
              <a:solidFill>
                <a:schemeClr val="tx1"/>
              </a:solidFill>
            </a:endParaRPr>
          </a:p>
          <a:p>
            <a:pPr algn="r" rtl="1"/>
            <a:r>
              <a:rPr lang="he-IL" sz="1600" b="1" u="sng" dirty="0" smtClean="0">
                <a:solidFill>
                  <a:schemeClr val="tx1"/>
                </a:solidFill>
              </a:rPr>
              <a:t>ובשלב </a:t>
            </a:r>
            <a:r>
              <a:rPr lang="he-IL" sz="1600" b="1" u="sng" dirty="0">
                <a:solidFill>
                  <a:schemeClr val="tx1"/>
                </a:solidFill>
              </a:rPr>
              <a:t>"</a:t>
            </a:r>
            <a:r>
              <a:rPr lang="he-IL" sz="1600" b="1" u="sng" dirty="0" smtClean="0">
                <a:solidFill>
                  <a:schemeClr val="tx1"/>
                </a:solidFill>
              </a:rPr>
              <a:t>התאמת החליפה" לתלמידים :</a:t>
            </a:r>
            <a:endParaRPr lang="he-IL" sz="1600" b="1" u="sng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/>
                </a:solidFill>
              </a:rPr>
              <a:t> </a:t>
            </a:r>
            <a:r>
              <a:rPr lang="he-IL" sz="1600" b="1" dirty="0" smtClean="0">
                <a:solidFill>
                  <a:schemeClr val="tx1"/>
                </a:solidFill>
              </a:rPr>
              <a:t>על המורה לעבור </a:t>
            </a:r>
            <a:r>
              <a:rPr lang="he-IL" sz="1600" b="1" dirty="0">
                <a:solidFill>
                  <a:schemeClr val="tx1"/>
                </a:solidFill>
              </a:rPr>
              <a:t>על החומר , </a:t>
            </a:r>
            <a:r>
              <a:rPr lang="he-IL" sz="1600" b="1" dirty="0" smtClean="0">
                <a:solidFill>
                  <a:schemeClr val="tx1"/>
                </a:solidFill>
              </a:rPr>
              <a:t>לסמן מה מתוך זה יעביר  </a:t>
            </a:r>
            <a:endParaRPr lang="he-IL" sz="16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יוודא שאין בעיה של הישענות על חומר מפרק קודם (ובמידה וחייב השלמות – יטפל נקודתית)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1600" b="1" dirty="0">
              <a:solidFill>
                <a:schemeClr val="tx1"/>
              </a:solidFill>
            </a:endParaRPr>
          </a:p>
          <a:p>
            <a:pPr algn="r" rtl="1"/>
            <a:r>
              <a:rPr lang="he-IL" sz="1600" b="1" u="sng" dirty="0" smtClean="0">
                <a:solidFill>
                  <a:schemeClr val="tx1"/>
                </a:solidFill>
              </a:rPr>
              <a:t>כמו כן ניתן לעודד לימוד עצמי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בשלב השתלמות מורים : לתת משימות ללימוד עצמי והצגה קצרה של התוצאות לשאר </a:t>
            </a: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</a:rPr>
              <a:t>	                        </a:t>
            </a:r>
            <a:r>
              <a:rPr lang="he-IL" sz="1300" dirty="0" smtClean="0">
                <a:solidFill>
                  <a:schemeClr val="tx1"/>
                </a:solidFill>
              </a:rPr>
              <a:t>(</a:t>
            </a:r>
            <a:r>
              <a:rPr lang="he-IL" sz="1300" dirty="0">
                <a:solidFill>
                  <a:schemeClr val="tx1"/>
                </a:solidFill>
              </a:rPr>
              <a:t>למשל – הפעלת </a:t>
            </a:r>
            <a:r>
              <a:rPr lang="he-IL" sz="1300" dirty="0" err="1">
                <a:solidFill>
                  <a:schemeClr val="tx1"/>
                </a:solidFill>
              </a:rPr>
              <a:t>חישן</a:t>
            </a:r>
            <a:r>
              <a:rPr lang="he-IL" sz="1300" dirty="0">
                <a:solidFill>
                  <a:schemeClr val="tx1"/>
                </a:solidFill>
              </a:rPr>
              <a:t> או מנוע  שלא נלמד) </a:t>
            </a:r>
            <a:r>
              <a:rPr lang="he-IL" sz="1300" dirty="0" smtClean="0">
                <a:solidFill>
                  <a:schemeClr val="tx1"/>
                </a:solidFill>
              </a:rPr>
              <a:t>– </a:t>
            </a:r>
            <a:r>
              <a:rPr lang="he-IL" sz="1400" b="1" dirty="0" smtClean="0">
                <a:solidFill>
                  <a:srgbClr val="2919F9"/>
                </a:solidFill>
              </a:rPr>
              <a:t>הנ"ל כדי לוודא שהמורה יודע לתת דוגמה לתלמידים</a:t>
            </a:r>
            <a:r>
              <a:rPr lang="he-IL" sz="1300" dirty="0" smtClean="0">
                <a:solidFill>
                  <a:schemeClr val="tx1"/>
                </a:solidFill>
              </a:rPr>
              <a:t>.</a:t>
            </a:r>
            <a:endParaRPr lang="he-IL" sz="1600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בכיתה: אותו הדבר, כדי לעודד את התלמידים ללמידה עצמית </a:t>
            </a:r>
          </a:p>
          <a:p>
            <a:pPr algn="r" rtl="1"/>
            <a:r>
              <a:rPr lang="he-IL" sz="1600" b="1" dirty="0">
                <a:solidFill>
                  <a:schemeClr val="tx1"/>
                </a:solidFill>
              </a:rPr>
              <a:t>	</a:t>
            </a:r>
            <a:r>
              <a:rPr lang="he-IL" sz="1600" b="1" dirty="0" smtClean="0">
                <a:solidFill>
                  <a:schemeClr val="tx1"/>
                </a:solidFill>
              </a:rPr>
              <a:t>	    </a:t>
            </a:r>
            <a:r>
              <a:rPr lang="he-IL" sz="1400" dirty="0" smtClean="0">
                <a:solidFill>
                  <a:schemeClr val="tx1"/>
                </a:solidFill>
              </a:rPr>
              <a:t>(ובניגוד לאידיאלים – לשקול אם ואיך לנצל את הציון כמנוף...) </a:t>
            </a:r>
            <a:endParaRPr lang="he-IL" sz="1400" dirty="0">
              <a:solidFill>
                <a:schemeClr val="tx1"/>
              </a:solidFill>
            </a:endParaRPr>
          </a:p>
          <a:p>
            <a:pPr algn="r" rtl="1"/>
            <a:endParaRPr lang="he-IL" sz="1400" dirty="0">
              <a:solidFill>
                <a:schemeClr val="tx1"/>
              </a:solidFill>
            </a:endParaRPr>
          </a:p>
          <a:p>
            <a:pPr algn="r" rtl="1"/>
            <a:r>
              <a:rPr lang="he-IL" sz="1400" b="1" dirty="0" smtClean="0">
                <a:solidFill>
                  <a:schemeClr val="tx1"/>
                </a:solidFill>
              </a:rPr>
              <a:t>והכותב ישמח ויודה לכל משוב , גם במהלך העברת ההשתלמות וגם בעת העברת חומר לתלמידים, על מנת לשפר.</a:t>
            </a:r>
          </a:p>
          <a:p>
            <a:pPr algn="r" rtl="1"/>
            <a:endParaRPr lang="he-IL" sz="1400" b="1" dirty="0" smtClean="0">
              <a:solidFill>
                <a:schemeClr val="tx1"/>
              </a:solidFill>
            </a:endParaRPr>
          </a:p>
          <a:p>
            <a:pPr algn="r" rtl="1"/>
            <a:endParaRPr lang="he-IL" sz="14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600" b="1" dirty="0" smtClean="0">
              <a:solidFill>
                <a:srgbClr val="2919F9"/>
              </a:solidFill>
            </a:endParaRPr>
          </a:p>
          <a:p>
            <a:pPr algn="r" rtl="1"/>
            <a:endParaRPr lang="he-IL" sz="1600" b="1" dirty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00" b="1" dirty="0" smtClean="0">
              <a:solidFill>
                <a:schemeClr val="tx1"/>
              </a:solidFill>
            </a:endParaRPr>
          </a:p>
          <a:p>
            <a:pPr algn="r" rtl="1"/>
            <a:endParaRPr lang="he-IL" sz="400" b="1" dirty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en-US" sz="1800" b="1" baseline="30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" y="1935111"/>
            <a:ext cx="5486400" cy="719098"/>
            <a:chOff x="27122" y="1870969"/>
            <a:chExt cx="5397608" cy="7778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22" y="1870969"/>
              <a:ext cx="5397608" cy="77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 rot="10800000">
              <a:off x="5272330" y="1885498"/>
              <a:ext cx="152400" cy="1927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" y="6010385"/>
            <a:ext cx="1546972" cy="847615"/>
            <a:chOff x="315871" y="3429000"/>
            <a:chExt cx="1725377" cy="95091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034" y="3667369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93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991600" cy="381000"/>
          </a:xfrm>
          <a:ln w="25400">
            <a:noFill/>
          </a:ln>
        </p:spPr>
        <p:txBody>
          <a:bodyPr>
            <a:noAutofit/>
          </a:bodyPr>
          <a:lstStyle/>
          <a:p>
            <a:pPr algn="r" rtl="1"/>
            <a:r>
              <a:rPr lang="he-IL" sz="2000" dirty="0" smtClean="0"/>
              <a:t> </a:t>
            </a:r>
            <a:r>
              <a:rPr lang="he-IL" sz="2800" b="1" dirty="0" smtClean="0">
                <a:solidFill>
                  <a:srgbClr val="2919F9"/>
                </a:solidFill>
              </a:rPr>
              <a:t>1.3.3 </a:t>
            </a:r>
            <a:r>
              <a:rPr lang="he-IL" sz="2800" b="1" dirty="0" smtClean="0"/>
              <a:t> </a:t>
            </a:r>
            <a:r>
              <a:rPr lang="he-IL" sz="2000" b="1" dirty="0"/>
              <a:t>כיצד להתאים לרמות שונות – </a:t>
            </a:r>
            <a:r>
              <a:rPr lang="he-IL" sz="2000" b="1" dirty="0" smtClean="0"/>
              <a:t>"</a:t>
            </a:r>
            <a:r>
              <a:rPr lang="he-IL" sz="2000" b="1" dirty="0">
                <a:solidFill>
                  <a:srgbClr val="2919F9"/>
                </a:solidFill>
              </a:rPr>
              <a:t> מבנה המזנון </a:t>
            </a:r>
            <a:r>
              <a:rPr lang="he-IL" sz="2000" b="1" dirty="0" smtClean="0"/>
              <a:t>"     </a:t>
            </a:r>
            <a:r>
              <a:rPr lang="en-US" sz="2000" b="1" dirty="0" smtClean="0"/>
              <a:t>TBW</a:t>
            </a:r>
            <a:endParaRPr lang="he-IL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862438" cy="5639034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sz="1600" b="1" dirty="0" smtClean="0">
                <a:solidFill>
                  <a:schemeClr val="tx1"/>
                </a:solidFill>
              </a:rPr>
              <a:t>להלן תיאור קצר ולא מדויק</a:t>
            </a:r>
            <a:r>
              <a:rPr lang="he-IL" sz="1600" dirty="0" smtClean="0">
                <a:solidFill>
                  <a:schemeClr val="tx1"/>
                </a:solidFill>
              </a:rPr>
              <a:t> של רמות הבנה וידע  בארדואינו - החל מ "בלי להבין" ועד לשליטה מוחלטת</a:t>
            </a:r>
          </a:p>
          <a:p>
            <a:pPr algn="r" rtl="1"/>
            <a:r>
              <a:rPr lang="he-IL" sz="1200" b="1" dirty="0" smtClean="0">
                <a:solidFill>
                  <a:schemeClr val="tx1"/>
                </a:solidFill>
              </a:rPr>
              <a:t>(השימוש במטאפורות של גילאי בי"ס הוא שרירותי לחלוטין...)</a:t>
            </a:r>
          </a:p>
          <a:p>
            <a:pPr algn="r" rtl="1"/>
            <a:endParaRPr lang="he-IL" sz="1050" dirty="0" smtClean="0">
              <a:solidFill>
                <a:srgbClr val="2919F9"/>
              </a:solidFill>
            </a:endParaRPr>
          </a:p>
          <a:p>
            <a:pPr algn="r" rtl="1"/>
            <a:r>
              <a:rPr lang="he-IL" sz="1200" b="1" dirty="0" smtClean="0">
                <a:solidFill>
                  <a:schemeClr val="tx1"/>
                </a:solidFill>
              </a:rPr>
              <a:t>יש טשטוש גבולות בין </a:t>
            </a:r>
            <a:r>
              <a:rPr lang="he-IL" sz="1200" b="1" dirty="0">
                <a:solidFill>
                  <a:schemeClr val="tx1"/>
                </a:solidFill>
              </a:rPr>
              <a:t>המשבצות כפי שסומנו כאן </a:t>
            </a:r>
            <a:r>
              <a:rPr lang="he-IL" sz="1200" b="1" dirty="0" smtClean="0">
                <a:solidFill>
                  <a:schemeClr val="tx1"/>
                </a:solidFill>
              </a:rPr>
              <a:t>ובין הצבעים </a:t>
            </a:r>
            <a:r>
              <a:rPr lang="he-IL" sz="1200" b="1" dirty="0">
                <a:solidFill>
                  <a:schemeClr val="tx1"/>
                </a:solidFill>
              </a:rPr>
              <a:t>שסומנו  </a:t>
            </a:r>
            <a:r>
              <a:rPr lang="he-IL" sz="1200" b="1" dirty="0" smtClean="0">
                <a:solidFill>
                  <a:schemeClr val="tx1"/>
                </a:solidFill>
              </a:rPr>
              <a:t>בפרקים (</a:t>
            </a:r>
            <a:r>
              <a:rPr lang="he-IL" sz="1200" dirty="0" smtClean="0">
                <a:solidFill>
                  <a:schemeClr val="tx1"/>
                </a:solidFill>
              </a:rPr>
              <a:t>ראה עמוד קודם</a:t>
            </a:r>
            <a:r>
              <a:rPr lang="he-IL" sz="1200" b="1" dirty="0" smtClean="0">
                <a:solidFill>
                  <a:schemeClr val="tx1"/>
                </a:solidFill>
              </a:rPr>
              <a:t>) </a:t>
            </a:r>
          </a:p>
          <a:p>
            <a:pPr algn="r" rtl="1"/>
            <a:r>
              <a:rPr lang="he-IL" sz="1200" b="1" dirty="0" smtClean="0">
                <a:solidFill>
                  <a:schemeClr val="tx1"/>
                </a:solidFill>
              </a:rPr>
              <a:t>והכותב סבור שאין תשובות (או סיווגים) מוחלטים . </a:t>
            </a:r>
          </a:p>
          <a:p>
            <a:pPr algn="r" rtl="1"/>
            <a:r>
              <a:rPr lang="he-IL" sz="1200" b="1" dirty="0" smtClean="0">
                <a:solidFill>
                  <a:srgbClr val="FF0000"/>
                </a:solidFill>
              </a:rPr>
              <a:t>לכן יהיה צריך להפעיל שיקול דעת בבחירה על מה ניתן לדלג בכל תת פרק בהתאם לרמת הידע וכושר הלמידה בכתה נתונה</a:t>
            </a:r>
            <a:r>
              <a:rPr lang="he-IL" sz="1200" b="1" dirty="0" smtClean="0">
                <a:solidFill>
                  <a:srgbClr val="2919F9"/>
                </a:solidFill>
              </a:rPr>
              <a:t> . </a:t>
            </a:r>
            <a:endParaRPr lang="he-IL" sz="1200" b="1" dirty="0">
              <a:solidFill>
                <a:srgbClr val="2919F9"/>
              </a:solidFill>
            </a:endParaRPr>
          </a:p>
          <a:p>
            <a:pPr algn="r" rtl="1"/>
            <a:endParaRPr lang="he-IL" sz="1200" dirty="0" smtClean="0">
              <a:solidFill>
                <a:srgbClr val="2919F9"/>
              </a:solidFill>
            </a:endParaRPr>
          </a:p>
          <a:p>
            <a:pPr algn="r" rtl="1"/>
            <a:r>
              <a:rPr lang="he-IL" sz="1400" b="1" u="sng" dirty="0" smtClean="0">
                <a:solidFill>
                  <a:schemeClr val="tx1"/>
                </a:solidFill>
              </a:rPr>
              <a:t> 1.3.3.1       "יסודי"         </a:t>
            </a:r>
            <a:r>
              <a:rPr lang="he-IL" sz="1200" u="sng" dirty="0" smtClean="0">
                <a:solidFill>
                  <a:srgbClr val="2919F9"/>
                </a:solidFill>
              </a:rPr>
              <a:t>("ידע בסיסי")</a:t>
            </a:r>
            <a:r>
              <a:rPr lang="he-IL" sz="1400" u="sng" dirty="0" smtClean="0">
                <a:solidFill>
                  <a:srgbClr val="2919F9"/>
                </a:solidFill>
              </a:rPr>
              <a:t> - </a:t>
            </a:r>
            <a:r>
              <a:rPr lang="he-IL" sz="1200" b="1" u="sng" dirty="0" smtClean="0">
                <a:solidFill>
                  <a:schemeClr val="tx1"/>
                </a:solidFill>
              </a:rPr>
              <a:t>שימוש בדוגמאות ובדרייברים מוכנים</a:t>
            </a:r>
            <a:r>
              <a:rPr lang="he-IL" sz="1200" u="sng" dirty="0" smtClean="0">
                <a:solidFill>
                  <a:schemeClr val="tx1"/>
                </a:solidFill>
              </a:rPr>
              <a:t> מהאינטרנט ללא לימוד כלל</a:t>
            </a:r>
            <a:r>
              <a:rPr lang="he-IL" sz="1400" u="sng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200" b="1" dirty="0" smtClean="0">
                <a:solidFill>
                  <a:srgbClr val="2919F9"/>
                </a:solidFill>
              </a:rPr>
              <a:t>התענוג </a:t>
            </a:r>
            <a:r>
              <a:rPr lang="he-IL" sz="1200" dirty="0" smtClean="0">
                <a:solidFill>
                  <a:srgbClr val="2919F9"/>
                </a:solidFill>
              </a:rPr>
              <a:t>: לא צריך לדעת כמעט כלום (אם בידך החומרה והתוכנה התואמים, והוראות חיווט ברורות..)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200" b="1" dirty="0" smtClean="0">
                <a:solidFill>
                  <a:srgbClr val="2919F9"/>
                </a:solidFill>
              </a:rPr>
              <a:t>ה"עונש" </a:t>
            </a:r>
            <a:r>
              <a:rPr lang="he-IL" sz="1200" dirty="0" smtClean="0">
                <a:solidFill>
                  <a:srgbClr val="2919F9"/>
                </a:solidFill>
              </a:rPr>
              <a:t>: התיעוד וההסברים ברמה לא גבוהה , על בעיות פשוטות "נופלים" , לא תמיד מוצאים את התוכנה הנכונה, ... </a:t>
            </a:r>
            <a:r>
              <a:rPr lang="he-IL" sz="1200" b="1" dirty="0" smtClean="0">
                <a:solidFill>
                  <a:srgbClr val="2919F9"/>
                </a:solidFill>
              </a:rPr>
              <a:t>קל להתייאש</a:t>
            </a:r>
            <a:endParaRPr lang="he-IL" sz="1200" b="1" dirty="0" smtClean="0">
              <a:solidFill>
                <a:schemeClr val="tx1"/>
              </a:solidFill>
            </a:endParaRPr>
          </a:p>
          <a:p>
            <a:pPr algn="r" rtl="1"/>
            <a:endParaRPr lang="he-IL" sz="900" b="1" u="sng" dirty="0" smtClean="0">
              <a:solidFill>
                <a:schemeClr val="tx1"/>
              </a:solidFill>
            </a:endParaRPr>
          </a:p>
          <a:p>
            <a:pPr algn="r" rtl="1"/>
            <a:endParaRPr lang="he-IL" sz="900" b="1" u="sng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400" b="1" u="sng" dirty="0">
                <a:solidFill>
                  <a:srgbClr val="2919F9"/>
                </a:solidFill>
              </a:rPr>
              <a:t> </a:t>
            </a:r>
            <a:r>
              <a:rPr lang="he-IL" sz="1400" b="1" u="sng" dirty="0">
                <a:solidFill>
                  <a:schemeClr val="tx1"/>
                </a:solidFill>
              </a:rPr>
              <a:t>1.3.3.2 "חטיבת ביניים"  </a:t>
            </a:r>
            <a:r>
              <a:rPr lang="he-IL" sz="1200" u="sng" dirty="0" smtClean="0">
                <a:solidFill>
                  <a:srgbClr val="2919F9"/>
                </a:solidFill>
              </a:rPr>
              <a:t>("מתקדמים") - </a:t>
            </a:r>
            <a:r>
              <a:rPr lang="he-IL" sz="1200" b="1" u="sng" dirty="0" smtClean="0">
                <a:solidFill>
                  <a:schemeClr val="tx1"/>
                </a:solidFill>
              </a:rPr>
              <a:t>הבנת</a:t>
            </a:r>
            <a:r>
              <a:rPr lang="he-IL" sz="1200" u="sng" dirty="0" smtClean="0">
                <a:solidFill>
                  <a:schemeClr val="tx1"/>
                </a:solidFill>
              </a:rPr>
              <a:t> </a:t>
            </a:r>
            <a:r>
              <a:rPr lang="he-IL" sz="1200" b="1" u="sng" dirty="0">
                <a:solidFill>
                  <a:schemeClr val="tx1"/>
                </a:solidFill>
              </a:rPr>
              <a:t>הפונקציות </a:t>
            </a:r>
            <a:r>
              <a:rPr lang="he-IL" sz="1200" b="1" u="sng" dirty="0" smtClean="0">
                <a:solidFill>
                  <a:schemeClr val="tx1"/>
                </a:solidFill>
              </a:rPr>
              <a:t>המוכנות</a:t>
            </a:r>
            <a:r>
              <a:rPr lang="he-IL" sz="1200" u="sng" dirty="0" smtClean="0">
                <a:solidFill>
                  <a:schemeClr val="tx1"/>
                </a:solidFill>
              </a:rPr>
              <a:t>,  מנגנון חומרה-תוכנה  שבשימוש ,קצת שימוש </a:t>
            </a:r>
            <a:r>
              <a:rPr lang="he-IL" sz="1200" u="sng" dirty="0" err="1" smtClean="0">
                <a:solidFill>
                  <a:schemeClr val="tx1"/>
                </a:solidFill>
              </a:rPr>
              <a:t>בפקודןת</a:t>
            </a:r>
            <a:r>
              <a:rPr lang="he-IL" sz="1200" u="sng" dirty="0" smtClean="0">
                <a:solidFill>
                  <a:schemeClr val="tx1"/>
                </a:solidFill>
              </a:rPr>
              <a:t> ישירות</a:t>
            </a:r>
            <a:r>
              <a:rPr lang="he-IL" sz="1400" u="sng" dirty="0">
                <a:solidFill>
                  <a:srgbClr val="2919F9"/>
                </a:solidFill>
              </a:rPr>
              <a:t>:</a:t>
            </a:r>
            <a:endParaRPr lang="he-IL" sz="1400" u="sng" dirty="0" smtClean="0">
              <a:solidFill>
                <a:srgbClr val="2919F9"/>
              </a:solidFill>
            </a:endParaRP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100" b="1" dirty="0">
                <a:solidFill>
                  <a:srgbClr val="2919F9"/>
                </a:solidFill>
              </a:rPr>
              <a:t>דוגמה</a:t>
            </a:r>
            <a:r>
              <a:rPr lang="he-IL" sz="1100" dirty="0">
                <a:solidFill>
                  <a:srgbClr val="2919F9"/>
                </a:solidFill>
              </a:rPr>
              <a:t> פשוטה : להבין מה באמת עושה הפקודה </a:t>
            </a:r>
            <a:r>
              <a:rPr lang="en-US" sz="1100" dirty="0" err="1">
                <a:solidFill>
                  <a:srgbClr val="2919F9"/>
                </a:solidFill>
              </a:rPr>
              <a:t>analogWrite</a:t>
            </a:r>
            <a:r>
              <a:rPr lang="en-US" sz="1100" dirty="0">
                <a:solidFill>
                  <a:srgbClr val="2919F9"/>
                </a:solidFill>
              </a:rPr>
              <a:t>() </a:t>
            </a:r>
            <a:r>
              <a:rPr lang="he-IL" sz="1100" dirty="0">
                <a:solidFill>
                  <a:srgbClr val="2919F9"/>
                </a:solidFill>
              </a:rPr>
              <a:t> , שהתיעוד </a:t>
            </a:r>
            <a:r>
              <a:rPr lang="he-IL" sz="1100" dirty="0" smtClean="0">
                <a:solidFill>
                  <a:srgbClr val="2919F9"/>
                </a:solidFill>
              </a:rPr>
              <a:t>שלה </a:t>
            </a:r>
            <a:r>
              <a:rPr lang="he-IL" sz="1100" dirty="0">
                <a:solidFill>
                  <a:srgbClr val="2919F9"/>
                </a:solidFill>
              </a:rPr>
              <a:t>לוקה בחסר, ומה לעשות כדי לקבל אות אנלוגי </a:t>
            </a:r>
            <a:r>
              <a:rPr lang="he-IL" sz="1100" dirty="0" smtClean="0">
                <a:solidFill>
                  <a:srgbClr val="2919F9"/>
                </a:solidFill>
              </a:rPr>
              <a:t>של ממש ברזולוציה </a:t>
            </a:r>
            <a:r>
              <a:rPr lang="he-IL" sz="1100" dirty="0" err="1" smtClean="0">
                <a:solidFill>
                  <a:srgbClr val="2919F9"/>
                </a:solidFill>
              </a:rPr>
              <a:t>רצוייה</a:t>
            </a:r>
            <a:r>
              <a:rPr lang="he-IL" sz="1100" dirty="0" smtClean="0">
                <a:solidFill>
                  <a:srgbClr val="2919F9"/>
                </a:solidFill>
              </a:rPr>
              <a:t> 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100" b="1" dirty="0" smtClean="0">
                <a:solidFill>
                  <a:srgbClr val="2919F9"/>
                </a:solidFill>
              </a:rPr>
              <a:t>דוגמה</a:t>
            </a:r>
            <a:r>
              <a:rPr lang="he-IL" sz="1100" dirty="0" smtClean="0">
                <a:solidFill>
                  <a:srgbClr val="2919F9"/>
                </a:solidFill>
              </a:rPr>
              <a:t> אחרת </a:t>
            </a:r>
            <a:r>
              <a:rPr lang="he-IL" sz="1100" dirty="0">
                <a:solidFill>
                  <a:srgbClr val="2919F9"/>
                </a:solidFill>
              </a:rPr>
              <a:t>: להבין מה באמת עושה </a:t>
            </a:r>
            <a:r>
              <a:rPr lang="he-IL" sz="1100" dirty="0" smtClean="0">
                <a:solidFill>
                  <a:srgbClr val="2919F9"/>
                </a:solidFill>
              </a:rPr>
              <a:t>פקודה </a:t>
            </a:r>
            <a:r>
              <a:rPr lang="en-US" sz="1100" dirty="0" smtClean="0">
                <a:solidFill>
                  <a:srgbClr val="2919F9"/>
                </a:solidFill>
              </a:rPr>
              <a:t>delay() </a:t>
            </a:r>
            <a:r>
              <a:rPr lang="he-IL" sz="1100" dirty="0" smtClean="0">
                <a:solidFill>
                  <a:srgbClr val="2919F9"/>
                </a:solidFill>
              </a:rPr>
              <a:t> </a:t>
            </a:r>
            <a:r>
              <a:rPr lang="he-IL" sz="1100" dirty="0">
                <a:solidFill>
                  <a:srgbClr val="2919F9"/>
                </a:solidFill>
              </a:rPr>
              <a:t>, </a:t>
            </a:r>
            <a:r>
              <a:rPr lang="he-IL" sz="1100" dirty="0" smtClean="0">
                <a:solidFill>
                  <a:srgbClr val="2919F9"/>
                </a:solidFill>
              </a:rPr>
              <a:t>ואיך לשלוט במקביל במספר </a:t>
            </a:r>
            <a:r>
              <a:rPr lang="he-IL" sz="1100" dirty="0" err="1" smtClean="0">
                <a:solidFill>
                  <a:srgbClr val="2919F9"/>
                </a:solidFill>
              </a:rPr>
              <a:t>אלמטים</a:t>
            </a:r>
            <a:r>
              <a:rPr lang="he-IL" sz="1100" dirty="0" smtClean="0">
                <a:solidFill>
                  <a:srgbClr val="2919F9"/>
                </a:solidFill>
              </a:rPr>
              <a:t> בזמן אמת</a:t>
            </a:r>
          </a:p>
          <a:p>
            <a:pPr algn="r" rtl="1"/>
            <a:endParaRPr lang="he-IL" sz="1400" u="sng" dirty="0">
              <a:solidFill>
                <a:srgbClr val="2919F9"/>
              </a:solidFill>
            </a:endParaRPr>
          </a:p>
          <a:p>
            <a:pPr algn="r" rtl="1"/>
            <a:r>
              <a:rPr lang="he-IL" sz="1400" b="1" u="sng" dirty="0">
                <a:solidFill>
                  <a:srgbClr val="2919F9"/>
                </a:solidFill>
              </a:rPr>
              <a:t> </a:t>
            </a:r>
            <a:r>
              <a:rPr lang="he-IL" sz="1400" b="1" u="sng" dirty="0" smtClean="0">
                <a:solidFill>
                  <a:schemeClr val="tx1"/>
                </a:solidFill>
              </a:rPr>
              <a:t>1.3.3.3</a:t>
            </a:r>
            <a:r>
              <a:rPr lang="he-IL" sz="1400" b="1" u="sng" dirty="0" smtClean="0">
                <a:solidFill>
                  <a:srgbClr val="2919F9"/>
                </a:solidFill>
              </a:rPr>
              <a:t> </a:t>
            </a:r>
            <a:r>
              <a:rPr lang="he-IL" sz="1400" b="1" u="sng" dirty="0" smtClean="0">
                <a:solidFill>
                  <a:schemeClr val="tx1"/>
                </a:solidFill>
              </a:rPr>
              <a:t>"תיכון גבוה"  </a:t>
            </a:r>
            <a:r>
              <a:rPr lang="he-IL" sz="1200" u="sng" dirty="0" smtClean="0">
                <a:solidFill>
                  <a:srgbClr val="2919F9"/>
                </a:solidFill>
              </a:rPr>
              <a:t>("מתקדמים פלוס") - </a:t>
            </a:r>
            <a:r>
              <a:rPr lang="he-IL" sz="1200" b="1" u="sng" dirty="0" smtClean="0">
                <a:solidFill>
                  <a:schemeClr val="tx1"/>
                </a:solidFill>
              </a:rPr>
              <a:t>הבנת</a:t>
            </a:r>
            <a:r>
              <a:rPr lang="he-IL" sz="1200" u="sng" dirty="0" smtClean="0">
                <a:solidFill>
                  <a:schemeClr val="tx1"/>
                </a:solidFill>
              </a:rPr>
              <a:t> </a:t>
            </a:r>
            <a:r>
              <a:rPr lang="he-IL" sz="1200" b="1" u="sng" dirty="0" smtClean="0">
                <a:solidFill>
                  <a:schemeClr val="tx1"/>
                </a:solidFill>
              </a:rPr>
              <a:t>מבני חומרה תוכנה </a:t>
            </a:r>
            <a:r>
              <a:rPr lang="he-IL" sz="1200" u="sng" dirty="0">
                <a:solidFill>
                  <a:schemeClr val="tx1"/>
                </a:solidFill>
              </a:rPr>
              <a:t>, </a:t>
            </a:r>
            <a:r>
              <a:rPr lang="he-IL" sz="1200" u="sng" dirty="0" smtClean="0">
                <a:solidFill>
                  <a:schemeClr val="tx1"/>
                </a:solidFill>
              </a:rPr>
              <a:t>יכולת </a:t>
            </a:r>
            <a:r>
              <a:rPr lang="he-IL" sz="1200" u="sng" dirty="0">
                <a:solidFill>
                  <a:schemeClr val="tx1"/>
                </a:solidFill>
              </a:rPr>
              <a:t>החלטה במה להשתמש ומה </a:t>
            </a:r>
            <a:r>
              <a:rPr lang="he-IL" sz="1200" u="sng" dirty="0" smtClean="0">
                <a:solidFill>
                  <a:schemeClr val="tx1"/>
                </a:solidFill>
              </a:rPr>
              <a:t>ההשלכות, יכולת לימוד עצמי מהיר</a:t>
            </a:r>
            <a:r>
              <a:rPr lang="he-IL" sz="1400" u="sng" dirty="0">
                <a:solidFill>
                  <a:schemeClr val="tx1"/>
                </a:solidFill>
              </a:rPr>
              <a:t>:</a:t>
            </a:r>
            <a:endParaRPr lang="he-IL" sz="1400" u="sng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200" b="1" dirty="0">
                <a:solidFill>
                  <a:srgbClr val="2919F9"/>
                </a:solidFill>
              </a:rPr>
              <a:t>דוגמה</a:t>
            </a:r>
            <a:r>
              <a:rPr lang="he-IL" sz="1200" dirty="0">
                <a:solidFill>
                  <a:srgbClr val="2919F9"/>
                </a:solidFill>
              </a:rPr>
              <a:t> </a:t>
            </a:r>
            <a:r>
              <a:rPr lang="he-IL" sz="1200" dirty="0" smtClean="0">
                <a:solidFill>
                  <a:srgbClr val="2919F9"/>
                </a:solidFill>
              </a:rPr>
              <a:t>: שליטה בטיימרים באלמנטים שלא נלמדו. </a:t>
            </a:r>
            <a:r>
              <a:rPr lang="he-IL" sz="1200" b="1" dirty="0">
                <a:solidFill>
                  <a:srgbClr val="2919F9"/>
                </a:solidFill>
              </a:rPr>
              <a:t>למשל</a:t>
            </a:r>
            <a:r>
              <a:rPr lang="he-IL" sz="1200" dirty="0">
                <a:solidFill>
                  <a:srgbClr val="2919F9"/>
                </a:solidFill>
              </a:rPr>
              <a:t>: לתכנן מחולל אות שמייצר גם סינוס וקוסינוס באמפליטודה תדר נשלט </a:t>
            </a:r>
          </a:p>
          <a:p>
            <a:pPr algn="r" rtl="1"/>
            <a:r>
              <a:rPr lang="he-IL" sz="1200" dirty="0" smtClean="0">
                <a:solidFill>
                  <a:srgbClr val="2919F9"/>
                </a:solidFill>
              </a:rPr>
              <a:t>			               </a:t>
            </a:r>
            <a:r>
              <a:rPr lang="he-IL" sz="1200" b="1" dirty="0" smtClean="0">
                <a:solidFill>
                  <a:srgbClr val="2919F9"/>
                </a:solidFill>
              </a:rPr>
              <a:t>או</a:t>
            </a:r>
            <a:r>
              <a:rPr lang="he-IL" sz="1200" dirty="0" smtClean="0">
                <a:solidFill>
                  <a:srgbClr val="2919F9"/>
                </a:solidFill>
              </a:rPr>
              <a:t>: </a:t>
            </a:r>
            <a:r>
              <a:rPr lang="he-IL" sz="1200" dirty="0">
                <a:solidFill>
                  <a:srgbClr val="2919F9"/>
                </a:solidFill>
              </a:rPr>
              <a:t>לתכנן </a:t>
            </a:r>
            <a:r>
              <a:rPr lang="he-IL" sz="1200" dirty="0" smtClean="0">
                <a:solidFill>
                  <a:srgbClr val="2919F9"/>
                </a:solidFill>
              </a:rPr>
              <a:t>מודד רוחב פולס ברזולוציה של השעון ( </a:t>
            </a:r>
            <a:r>
              <a:rPr lang="en-US" sz="1200" dirty="0" smtClean="0">
                <a:solidFill>
                  <a:srgbClr val="2919F9"/>
                </a:solidFill>
              </a:rPr>
              <a:t>16 </a:t>
            </a:r>
            <a:r>
              <a:rPr lang="en-US" sz="1200" dirty="0" err="1" smtClean="0">
                <a:solidFill>
                  <a:srgbClr val="2919F9"/>
                </a:solidFill>
              </a:rPr>
              <a:t>Mhz</a:t>
            </a:r>
            <a:r>
              <a:rPr lang="he-IL" sz="1200" dirty="0" smtClean="0">
                <a:solidFill>
                  <a:srgbClr val="2919F9"/>
                </a:solidFill>
              </a:rPr>
              <a:t> )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rgbClr val="2919F9"/>
                </a:solidFill>
              </a:rPr>
              <a:t> </a:t>
            </a:r>
            <a:r>
              <a:rPr lang="he-IL" sz="1200" b="1" dirty="0">
                <a:solidFill>
                  <a:srgbClr val="2919F9"/>
                </a:solidFill>
              </a:rPr>
              <a:t>דוגמה</a:t>
            </a:r>
            <a:r>
              <a:rPr lang="he-IL" sz="1200" dirty="0">
                <a:solidFill>
                  <a:srgbClr val="2919F9"/>
                </a:solidFill>
              </a:rPr>
              <a:t> </a:t>
            </a:r>
            <a:r>
              <a:rPr lang="he-IL" sz="1200" dirty="0" smtClean="0">
                <a:solidFill>
                  <a:srgbClr val="2919F9"/>
                </a:solidFill>
              </a:rPr>
              <a:t>אחרת: לכתוב ממשק משתמש גנרי, שיאפשר טעינת תכנית בה תהיה בחירה בין מספר </a:t>
            </a:r>
            <a:r>
              <a:rPr lang="he-IL" sz="1200" dirty="0" err="1" smtClean="0">
                <a:solidFill>
                  <a:srgbClr val="2919F9"/>
                </a:solidFill>
              </a:rPr>
              <a:t>תוכניות</a:t>
            </a:r>
            <a:r>
              <a:rPr lang="he-IL" sz="1200" dirty="0" smtClean="0">
                <a:solidFill>
                  <a:srgbClr val="2919F9"/>
                </a:solidFill>
              </a:rPr>
              <a:t> , בכל אחת שליטה ומדידה של אותות,</a:t>
            </a:r>
          </a:p>
          <a:p>
            <a:pPr algn="r" rtl="1"/>
            <a:r>
              <a:rPr lang="he-IL" sz="1200" dirty="0" smtClean="0">
                <a:solidFill>
                  <a:srgbClr val="2919F9"/>
                </a:solidFill>
              </a:rPr>
              <a:t>           	   לצורך הדגמות ו/או תרגילי כתה (או לכל צורך מעשי אחר)</a:t>
            </a:r>
            <a:endParaRPr lang="he-IL" sz="1200" dirty="0">
              <a:solidFill>
                <a:srgbClr val="2919F9"/>
              </a:solidFill>
            </a:endParaRPr>
          </a:p>
          <a:p>
            <a:pPr algn="r" rtl="1"/>
            <a:endParaRPr lang="he-IL" sz="1400" b="1" u="sng" dirty="0" smtClean="0">
              <a:solidFill>
                <a:srgbClr val="2919F9"/>
              </a:solidFill>
            </a:endParaRPr>
          </a:p>
          <a:p>
            <a:pPr algn="r" rtl="1"/>
            <a:r>
              <a:rPr lang="he-IL" sz="1400" b="1" u="sng" dirty="0" smtClean="0">
                <a:solidFill>
                  <a:srgbClr val="2919F9"/>
                </a:solidFill>
              </a:rPr>
              <a:t> </a:t>
            </a:r>
            <a:r>
              <a:rPr lang="he-IL" sz="1400" b="1" u="sng" dirty="0" smtClean="0">
                <a:solidFill>
                  <a:schemeClr val="tx1"/>
                </a:solidFill>
              </a:rPr>
              <a:t>1.3.3.4</a:t>
            </a:r>
            <a:r>
              <a:rPr lang="he-IL" sz="1400" b="1" u="sng" dirty="0" smtClean="0">
                <a:solidFill>
                  <a:srgbClr val="2919F9"/>
                </a:solidFill>
              </a:rPr>
              <a:t> </a:t>
            </a:r>
            <a:r>
              <a:rPr lang="he-IL" sz="1400" b="1" u="sng" dirty="0" smtClean="0">
                <a:solidFill>
                  <a:schemeClr val="tx1"/>
                </a:solidFill>
              </a:rPr>
              <a:t>"מומחה"</a:t>
            </a:r>
            <a:r>
              <a:rPr lang="he-IL" sz="1400" b="1" dirty="0" smtClean="0">
                <a:solidFill>
                  <a:schemeClr val="tx1"/>
                </a:solidFill>
              </a:rPr>
              <a:t>    </a:t>
            </a:r>
            <a:r>
              <a:rPr lang="he-IL" sz="1200" dirty="0" smtClean="0">
                <a:solidFill>
                  <a:srgbClr val="2919F9"/>
                </a:solidFill>
              </a:rPr>
              <a:t>(מעבר לספר זה) -    </a:t>
            </a:r>
            <a:r>
              <a:rPr lang="he-IL" sz="1200" dirty="0" smtClean="0">
                <a:solidFill>
                  <a:schemeClr val="tx1"/>
                </a:solidFill>
              </a:rPr>
              <a:t>שליטה מלאה כולל </a:t>
            </a:r>
            <a:r>
              <a:rPr lang="he-IL" sz="1200" dirty="0" err="1" smtClean="0">
                <a:solidFill>
                  <a:schemeClr val="tx1"/>
                </a:solidFill>
              </a:rPr>
              <a:t>בזכרונות</a:t>
            </a:r>
            <a:r>
              <a:rPr lang="he-IL" sz="1200" dirty="0" smtClean="0">
                <a:solidFill>
                  <a:schemeClr val="tx1"/>
                </a:solidFill>
              </a:rPr>
              <a:t> של המעבד, </a:t>
            </a:r>
            <a:r>
              <a:rPr lang="he-IL" sz="1200" dirty="0" err="1" smtClean="0">
                <a:solidFill>
                  <a:schemeClr val="tx1"/>
                </a:solidFill>
              </a:rPr>
              <a:t>רגיסטרי</a:t>
            </a:r>
            <a:r>
              <a:rPr lang="he-IL" sz="1200" dirty="0" smtClean="0">
                <a:solidFill>
                  <a:schemeClr val="tx1"/>
                </a:solidFill>
              </a:rPr>
              <a:t>-מעבד, שפת מכונה, מהדרים, טעינת תוכנה,</a:t>
            </a:r>
          </a:p>
          <a:p>
            <a:pPr algn="r" rtl="1"/>
            <a:r>
              <a:rPr lang="he-IL" sz="1400" dirty="0">
                <a:solidFill>
                  <a:schemeClr val="tx1"/>
                </a:solidFill>
              </a:rPr>
              <a:t> </a:t>
            </a:r>
            <a:r>
              <a:rPr lang="he-IL" sz="1400" dirty="0" smtClean="0">
                <a:solidFill>
                  <a:schemeClr val="tx1"/>
                </a:solidFill>
              </a:rPr>
              <a:t>                                                       </a:t>
            </a:r>
            <a:r>
              <a:rPr lang="en-US" sz="1400" dirty="0" smtClean="0">
                <a:solidFill>
                  <a:schemeClr val="tx1"/>
                </a:solidFill>
              </a:rPr>
              <a:t>  debug with JTAG</a:t>
            </a:r>
            <a:r>
              <a:rPr lang="he-IL" sz="1400" dirty="0" smtClean="0">
                <a:solidFill>
                  <a:schemeClr val="tx1"/>
                </a:solidFill>
              </a:rPr>
              <a:t>, </a:t>
            </a:r>
            <a:r>
              <a:rPr lang="he-IL" sz="1200" dirty="0" smtClean="0">
                <a:solidFill>
                  <a:schemeClr val="tx1"/>
                </a:solidFill>
              </a:rPr>
              <a:t>פיוזים </a:t>
            </a:r>
            <a:r>
              <a:rPr lang="he-IL" sz="1200" dirty="0">
                <a:solidFill>
                  <a:schemeClr val="tx1"/>
                </a:solidFill>
              </a:rPr>
              <a:t>,</a:t>
            </a:r>
            <a:r>
              <a:rPr lang="he-IL" sz="1200" dirty="0" smtClean="0">
                <a:solidFill>
                  <a:schemeClr val="tx1"/>
                </a:solidFill>
              </a:rPr>
              <a:t> ושאר אופציות מתקדמות שקיימות במעבד, </a:t>
            </a:r>
          </a:p>
          <a:p>
            <a:pPr algn="r" rtl="1"/>
            <a:r>
              <a:rPr lang="he-IL" sz="1200" dirty="0">
                <a:solidFill>
                  <a:schemeClr val="tx1"/>
                </a:solidFill>
              </a:rPr>
              <a:t> </a:t>
            </a:r>
            <a:r>
              <a:rPr lang="he-IL" sz="1200" dirty="0" smtClean="0">
                <a:solidFill>
                  <a:schemeClr val="tx1"/>
                </a:solidFill>
              </a:rPr>
              <a:t>                                                       	יכולת לכתוב דרייברים ברמה של הפצה באינטרנט, </a:t>
            </a:r>
            <a:r>
              <a:rPr lang="he-IL" sz="1400" dirty="0" smtClean="0">
                <a:solidFill>
                  <a:schemeClr val="tx1"/>
                </a:solidFill>
              </a:rPr>
              <a:t>...</a:t>
            </a:r>
            <a:endParaRPr lang="he-IL" sz="1400" dirty="0">
              <a:solidFill>
                <a:srgbClr val="2919F9"/>
              </a:solidFill>
            </a:endParaRPr>
          </a:p>
          <a:p>
            <a:pPr algn="r" rtl="1"/>
            <a:endParaRPr lang="he-IL" sz="1400" u="sng" dirty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600" b="1" dirty="0" smtClean="0">
              <a:solidFill>
                <a:srgbClr val="2919F9"/>
              </a:solidFill>
            </a:endParaRPr>
          </a:p>
          <a:p>
            <a:pPr algn="r" rtl="1"/>
            <a:endParaRPr lang="he-IL" sz="1600" b="1" dirty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00" b="1" dirty="0" smtClean="0">
              <a:solidFill>
                <a:schemeClr val="tx1"/>
              </a:solidFill>
            </a:endParaRPr>
          </a:p>
          <a:p>
            <a:pPr algn="r" rtl="1"/>
            <a:endParaRPr lang="he-IL" sz="400" b="1" dirty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en-US" sz="1800" b="1" baseline="30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" y="6010385"/>
            <a:ext cx="1546972" cy="847615"/>
            <a:chOff x="315871" y="3429000"/>
            <a:chExt cx="1725377" cy="95091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034" y="3667369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79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991600" cy="381000"/>
          </a:xfrm>
          <a:ln w="25400">
            <a:noFill/>
          </a:ln>
        </p:spPr>
        <p:txBody>
          <a:bodyPr>
            <a:noAutofit/>
          </a:bodyPr>
          <a:lstStyle/>
          <a:p>
            <a:pPr algn="r" rtl="1"/>
            <a:r>
              <a:rPr lang="he-IL" sz="2000" dirty="0" smtClean="0"/>
              <a:t> </a:t>
            </a:r>
            <a:r>
              <a:rPr lang="he-IL" sz="2800" b="1" dirty="0" smtClean="0">
                <a:solidFill>
                  <a:srgbClr val="2919F9"/>
                </a:solidFill>
              </a:rPr>
              <a:t>1.3.4 </a:t>
            </a:r>
            <a:r>
              <a:rPr lang="he-IL" sz="2800" b="1" dirty="0" smtClean="0"/>
              <a:t> </a:t>
            </a:r>
            <a:r>
              <a:rPr lang="he-IL" sz="1600" b="1" dirty="0" smtClean="0"/>
              <a:t>סימון תתי פרקים שהם "חובה לא ניתנת לדילוג"</a:t>
            </a:r>
            <a:r>
              <a:rPr lang="he-IL" sz="2000" b="1" dirty="0" smtClean="0"/>
              <a:t> בהשתלמות מורים</a:t>
            </a:r>
            <a:endParaRPr lang="he-IL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633838" cy="5639034"/>
          </a:xfrm>
        </p:spPr>
        <p:txBody>
          <a:bodyPr>
            <a:normAutofit/>
          </a:bodyPr>
          <a:lstStyle/>
          <a:p>
            <a:pPr algn="r" rtl="1"/>
            <a:r>
              <a:rPr lang="he-IL" sz="1600" b="1" u="sng" dirty="0" smtClean="0">
                <a:solidFill>
                  <a:srgbClr val="2919F9"/>
                </a:solidFill>
              </a:rPr>
              <a:t>1.3.4.1 – על פי החלוקה של השקפים לפי צבעי כותרת</a:t>
            </a:r>
          </a:p>
          <a:p>
            <a:pPr algn="r" rtl="1"/>
            <a:r>
              <a:rPr lang="he-IL" sz="1200" b="1" dirty="0" smtClean="0">
                <a:solidFill>
                  <a:schemeClr val="tx1"/>
                </a:solidFill>
              </a:rPr>
              <a:t>המטרות בכל בית ספר (וכיתה) נתונים אינן ידועות לכותב.</a:t>
            </a:r>
          </a:p>
          <a:p>
            <a:pPr algn="r" rtl="1"/>
            <a:endParaRPr lang="he-IL" sz="200" b="1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200" b="1" u="sng" dirty="0" smtClean="0">
                <a:solidFill>
                  <a:schemeClr val="tx1"/>
                </a:solidFill>
              </a:rPr>
              <a:t>המטרות של מי שיעסיק את הבוגרים: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 </a:t>
            </a:r>
            <a:r>
              <a:rPr lang="he-IL" sz="1200" dirty="0" err="1" smtClean="0">
                <a:solidFill>
                  <a:schemeClr val="tx1"/>
                </a:solidFill>
              </a:rPr>
              <a:t>התעשיה</a:t>
            </a:r>
            <a:r>
              <a:rPr lang="he-IL" sz="1200" dirty="0" smtClean="0">
                <a:solidFill>
                  <a:schemeClr val="tx1"/>
                </a:solidFill>
              </a:rPr>
              <a:t> מעוניינת בטכנאים/מהנדסים  בעלי יכולת עצמאית, שמסוגלים לקבל הגדרה, לתכנן ולממש באופן שהמעסיק יקבל החזר השקעה. 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כל מקרה בו המהנדס (או הטכנאי) הבכיר משקיע בו יותר אנרגיה מאשר בלעשות בעצמו, המועסק החדש יסומן ככישלון.</a:t>
            </a:r>
          </a:p>
          <a:p>
            <a:pPr algn="r" rtl="1"/>
            <a:endParaRPr lang="he-IL" sz="800" b="1" u="sng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400" b="1" u="sng" dirty="0" smtClean="0">
                <a:solidFill>
                  <a:schemeClr val="tx1"/>
                </a:solidFill>
              </a:rPr>
              <a:t>לכן:</a:t>
            </a:r>
          </a:p>
          <a:p>
            <a:pPr algn="r" rtl="1"/>
            <a:endParaRPr lang="he-IL" sz="800" b="1" u="sng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400" b="1" u="sng" dirty="0">
                <a:solidFill>
                  <a:schemeClr val="tx1"/>
                </a:solidFill>
              </a:rPr>
              <a:t>השאיפה בבית </a:t>
            </a:r>
            <a:r>
              <a:rPr lang="he-IL" sz="1400" b="1" u="sng" dirty="0" smtClean="0">
                <a:solidFill>
                  <a:schemeClr val="tx1"/>
                </a:solidFill>
              </a:rPr>
              <a:t>הספר: שהמורה יביא את הכתה עד כמה שאפשר "כלפי מעלה", לצורך הכשרת </a:t>
            </a:r>
            <a:r>
              <a:rPr lang="he-IL" sz="1400" b="1" u="sng" dirty="0" err="1" smtClean="0">
                <a:solidFill>
                  <a:schemeClr val="tx1"/>
                </a:solidFill>
              </a:rPr>
              <a:t>כח</a:t>
            </a:r>
            <a:r>
              <a:rPr lang="he-IL" sz="1400" b="1" u="sng" dirty="0" smtClean="0">
                <a:solidFill>
                  <a:schemeClr val="tx1"/>
                </a:solidFill>
              </a:rPr>
              <a:t> טכני </a:t>
            </a:r>
            <a:r>
              <a:rPr lang="he-IL" sz="1400" b="1" u="sng" dirty="0" err="1" smtClean="0">
                <a:solidFill>
                  <a:schemeClr val="tx1"/>
                </a:solidFill>
              </a:rPr>
              <a:t>לתעשיה</a:t>
            </a:r>
            <a:r>
              <a:rPr lang="he-IL" sz="1400" b="1" u="sng" dirty="0" smtClean="0">
                <a:solidFill>
                  <a:schemeClr val="tx1"/>
                </a:solidFill>
              </a:rPr>
              <a:t> :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200" b="1" dirty="0" smtClean="0">
                <a:solidFill>
                  <a:schemeClr val="tx1"/>
                </a:solidFill>
              </a:rPr>
              <a:t>הרמה הראשונה ("</a:t>
            </a:r>
            <a:r>
              <a:rPr lang="he-IL" sz="1200" b="1" dirty="0" smtClean="0">
                <a:solidFill>
                  <a:srgbClr val="2919F9"/>
                </a:solidFill>
              </a:rPr>
              <a:t>ידע בסיסי</a:t>
            </a:r>
            <a:r>
              <a:rPr lang="he-IL" sz="1200" b="1" dirty="0" smtClean="0">
                <a:solidFill>
                  <a:schemeClr val="tx1"/>
                </a:solidFill>
              </a:rPr>
              <a:t>") היא </a:t>
            </a:r>
            <a:r>
              <a:rPr lang="he-IL" sz="1200" b="1" dirty="0">
                <a:solidFill>
                  <a:schemeClr val="tx1"/>
                </a:solidFill>
              </a:rPr>
              <a:t>לחלוטין</a:t>
            </a:r>
            <a:r>
              <a:rPr lang="he-IL" sz="1200" b="1" dirty="0" smtClean="0">
                <a:solidFill>
                  <a:schemeClr val="tx1"/>
                </a:solidFill>
              </a:rPr>
              <a:t> בלתי מספקת</a:t>
            </a:r>
            <a:r>
              <a:rPr lang="he-IL" sz="1400" b="1" dirty="0" smtClean="0">
                <a:solidFill>
                  <a:schemeClr val="tx1"/>
                </a:solidFill>
              </a:rPr>
              <a:t> (רק שלב ראשון בלמידה)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b="1" dirty="0" smtClean="0">
                <a:solidFill>
                  <a:schemeClr val="tx1"/>
                </a:solidFill>
              </a:rPr>
              <a:t>השאיפה היא לכסות לא פחות מהרמה </a:t>
            </a:r>
            <a:r>
              <a:rPr lang="he-IL" sz="1400" b="1" dirty="0" err="1" smtClean="0">
                <a:solidFill>
                  <a:schemeClr val="tx1"/>
                </a:solidFill>
              </a:rPr>
              <a:t>השניה</a:t>
            </a:r>
            <a:r>
              <a:rPr lang="he-IL" sz="1400" b="1" dirty="0" smtClean="0">
                <a:solidFill>
                  <a:schemeClr val="tx1"/>
                </a:solidFill>
              </a:rPr>
              <a:t> ( "</a:t>
            </a:r>
            <a:r>
              <a:rPr lang="he-IL" sz="1400" b="1" dirty="0" smtClean="0">
                <a:solidFill>
                  <a:srgbClr val="2919F9"/>
                </a:solidFill>
              </a:rPr>
              <a:t>למתקדמים</a:t>
            </a:r>
            <a:r>
              <a:rPr lang="he-IL" sz="1400" b="1" dirty="0" smtClean="0">
                <a:solidFill>
                  <a:schemeClr val="tx1"/>
                </a:solidFill>
              </a:rPr>
              <a:t>" 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b="1" dirty="0" smtClean="0">
                <a:solidFill>
                  <a:schemeClr val="tx1"/>
                </a:solidFill>
              </a:rPr>
              <a:t>ורצוי  לשאוף לרמה השלישית ("</a:t>
            </a:r>
            <a:r>
              <a:rPr lang="he-IL" sz="1400" b="1" dirty="0" smtClean="0">
                <a:solidFill>
                  <a:srgbClr val="2919F9"/>
                </a:solidFill>
              </a:rPr>
              <a:t>למתקדמים פלוס</a:t>
            </a:r>
            <a:r>
              <a:rPr lang="he-IL" sz="1400" b="1" dirty="0" smtClean="0">
                <a:solidFill>
                  <a:schemeClr val="tx1"/>
                </a:solidFill>
              </a:rPr>
              <a:t>")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1400" b="1" dirty="0">
              <a:solidFill>
                <a:schemeClr val="tx1"/>
              </a:solidFill>
            </a:endParaRPr>
          </a:p>
          <a:p>
            <a:pPr algn="r" rtl="1"/>
            <a:r>
              <a:rPr lang="he-IL" sz="1400" b="1" u="sng" dirty="0">
                <a:solidFill>
                  <a:schemeClr val="tx1"/>
                </a:solidFill>
              </a:rPr>
              <a:t>השאיפה </a:t>
            </a:r>
            <a:r>
              <a:rPr lang="he-IL" sz="1400" b="1" u="sng" dirty="0" smtClean="0">
                <a:solidFill>
                  <a:schemeClr val="tx1"/>
                </a:solidFill>
              </a:rPr>
              <a:t>בהשתלמות מורים: שלמורה יהיה את הידע , עם היכולת למשוך את התלמידים לרמה שהוגדרה לעיל </a:t>
            </a:r>
            <a:r>
              <a:rPr lang="he-IL" sz="1400" b="1" u="sng" dirty="0">
                <a:solidFill>
                  <a:schemeClr val="tx1"/>
                </a:solidFill>
              </a:rPr>
              <a:t>: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b="1" dirty="0" smtClean="0">
                <a:solidFill>
                  <a:schemeClr val="tx1"/>
                </a:solidFill>
              </a:rPr>
              <a:t>שליטת המשתלם  </a:t>
            </a:r>
            <a:r>
              <a:rPr lang="he-IL" sz="1400" dirty="0" smtClean="0">
                <a:solidFill>
                  <a:schemeClr val="tx1"/>
                </a:solidFill>
              </a:rPr>
              <a:t>ברמה הראשונה + שניה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he-IL" sz="1400" dirty="0" smtClean="0">
                <a:solidFill>
                  <a:schemeClr val="tx1"/>
                </a:solidFill>
              </a:rPr>
              <a:t>( "</a:t>
            </a:r>
            <a:r>
              <a:rPr lang="he-IL" sz="1400" dirty="0">
                <a:solidFill>
                  <a:srgbClr val="2919F9"/>
                </a:solidFill>
              </a:rPr>
              <a:t> ידע </a:t>
            </a:r>
            <a:r>
              <a:rPr lang="he-IL" sz="1400" dirty="0" smtClean="0">
                <a:solidFill>
                  <a:srgbClr val="2919F9"/>
                </a:solidFill>
              </a:rPr>
              <a:t>בסיסי </a:t>
            </a:r>
            <a:r>
              <a:rPr lang="he-IL" sz="1400" dirty="0" smtClean="0">
                <a:solidFill>
                  <a:schemeClr val="tx1"/>
                </a:solidFill>
              </a:rPr>
              <a:t>"</a:t>
            </a:r>
            <a:r>
              <a:rPr lang="he-IL" sz="1400" dirty="0" smtClean="0">
                <a:solidFill>
                  <a:srgbClr val="2919F9"/>
                </a:solidFill>
              </a:rPr>
              <a:t> +  </a:t>
            </a:r>
            <a:r>
              <a:rPr lang="he-IL" sz="1400" dirty="0" smtClean="0">
                <a:solidFill>
                  <a:schemeClr val="tx1"/>
                </a:solidFill>
              </a:rPr>
              <a:t>"</a:t>
            </a:r>
            <a:r>
              <a:rPr lang="he-IL" sz="1400" dirty="0" smtClean="0">
                <a:solidFill>
                  <a:srgbClr val="2919F9"/>
                </a:solidFill>
              </a:rPr>
              <a:t>למתקדמים </a:t>
            </a:r>
            <a:r>
              <a:rPr lang="he-IL" sz="1400" dirty="0" smtClean="0">
                <a:solidFill>
                  <a:schemeClr val="tx1"/>
                </a:solidFill>
              </a:rPr>
              <a:t>")  </a:t>
            </a:r>
            <a:r>
              <a:rPr lang="he-IL" sz="1400" b="1" dirty="0" smtClean="0">
                <a:solidFill>
                  <a:schemeClr val="tx1"/>
                </a:solidFill>
              </a:rPr>
              <a:t>היא תנאי.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b="1" u="sng" dirty="0" smtClean="0">
                <a:solidFill>
                  <a:schemeClr val="tx1"/>
                </a:solidFill>
              </a:rPr>
              <a:t>השאיפה היא לשלוט גם ברמה השלישית  ("</a:t>
            </a:r>
            <a:r>
              <a:rPr lang="he-IL" sz="1400" b="1" u="sng" dirty="0">
                <a:solidFill>
                  <a:srgbClr val="2919F9"/>
                </a:solidFill>
              </a:rPr>
              <a:t> למתקדמים פלוס </a:t>
            </a:r>
            <a:r>
              <a:rPr lang="he-IL" sz="1400" b="1" u="sng" dirty="0" smtClean="0">
                <a:solidFill>
                  <a:schemeClr val="tx1"/>
                </a:solidFill>
              </a:rPr>
              <a:t>" ) . </a:t>
            </a:r>
          </a:p>
          <a:p>
            <a:pPr marL="628650" lvl="1" indent="-171450" algn="r" rtl="1">
              <a:buFont typeface="Arial" pitchFamily="34" charset="0"/>
              <a:buChar char="•"/>
            </a:pPr>
            <a:r>
              <a:rPr lang="he-IL" sz="1200" b="1" dirty="0" smtClean="0">
                <a:solidFill>
                  <a:srgbClr val="2919F9"/>
                </a:solidFill>
              </a:rPr>
              <a:t>לצורך כך </a:t>
            </a:r>
            <a:r>
              <a:rPr lang="he-IL" sz="1200" b="1" dirty="0">
                <a:solidFill>
                  <a:srgbClr val="2919F9"/>
                </a:solidFill>
              </a:rPr>
              <a:t>יש לתרגל לא מעט </a:t>
            </a:r>
            <a:r>
              <a:rPr lang="he-IL" sz="1200" dirty="0" smtClean="0">
                <a:solidFill>
                  <a:schemeClr val="tx1"/>
                </a:solidFill>
              </a:rPr>
              <a:t>(להשגת שליטה של ממש,  כדי לתת לתלמידים גם דוגמה וגם תמיכה).</a:t>
            </a:r>
            <a:endParaRPr lang="he-IL" sz="1200" b="1" dirty="0">
              <a:solidFill>
                <a:schemeClr val="tx1"/>
              </a:solidFill>
            </a:endParaRPr>
          </a:p>
          <a:p>
            <a:pPr marL="628650" lvl="1" indent="-171450" algn="r" rtl="1">
              <a:buFont typeface="Arial" pitchFamily="34" charset="0"/>
              <a:buChar char="•"/>
            </a:pPr>
            <a:r>
              <a:rPr lang="he-IL" sz="1200" b="1" dirty="0" smtClean="0">
                <a:solidFill>
                  <a:schemeClr val="tx1"/>
                </a:solidFill>
              </a:rPr>
              <a:t>לכן על המורה המשתלם להגיע  להבנה טובה של הנושאים ה "</a:t>
            </a:r>
            <a:r>
              <a:rPr lang="he-IL" sz="1200" b="1" dirty="0" smtClean="0">
                <a:solidFill>
                  <a:srgbClr val="2919F9"/>
                </a:solidFill>
              </a:rPr>
              <a:t>מתקדמים פלוס"</a:t>
            </a:r>
            <a:r>
              <a:rPr lang="he-IL" sz="1200" b="1" dirty="0" smtClean="0">
                <a:solidFill>
                  <a:schemeClr val="tx1"/>
                </a:solidFill>
              </a:rPr>
              <a:t> , </a:t>
            </a:r>
            <a:r>
              <a:rPr lang="he-IL" sz="1200" dirty="0" smtClean="0">
                <a:solidFill>
                  <a:schemeClr val="tx1"/>
                </a:solidFill>
              </a:rPr>
              <a:t>כדי שיוכל להשיג שליטה בכוחות עצמו !</a:t>
            </a:r>
            <a:endParaRPr lang="he-IL" sz="1200" dirty="0">
              <a:solidFill>
                <a:schemeClr val="tx1"/>
              </a:solidFill>
            </a:endParaRPr>
          </a:p>
          <a:p>
            <a:pPr algn="r" rtl="1"/>
            <a:endParaRPr lang="he-IL" sz="1400" b="1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400" b="1" dirty="0">
              <a:solidFill>
                <a:schemeClr val="tx1"/>
              </a:solidFill>
            </a:endParaRPr>
          </a:p>
          <a:p>
            <a:pPr algn="r" rtl="1"/>
            <a:endParaRPr lang="he-IL" sz="1400" b="1" dirty="0" smtClean="0">
              <a:solidFill>
                <a:schemeClr val="tx1"/>
              </a:solidFill>
            </a:endParaRPr>
          </a:p>
          <a:p>
            <a:pPr algn="r" rtl="1"/>
            <a:endParaRPr lang="he-IL" sz="14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600" b="1" dirty="0" smtClean="0">
              <a:solidFill>
                <a:srgbClr val="2919F9"/>
              </a:solidFill>
            </a:endParaRPr>
          </a:p>
          <a:p>
            <a:pPr algn="r" rtl="1"/>
            <a:endParaRPr lang="he-IL" sz="1600" b="1" dirty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00" b="1" dirty="0" smtClean="0">
              <a:solidFill>
                <a:schemeClr val="tx1"/>
              </a:solidFill>
            </a:endParaRPr>
          </a:p>
          <a:p>
            <a:pPr algn="r" rtl="1"/>
            <a:endParaRPr lang="he-IL" sz="400" b="1" dirty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en-US" sz="1800" b="1" baseline="30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" y="6010385"/>
            <a:ext cx="1546972" cy="847615"/>
            <a:chOff x="315871" y="3429000"/>
            <a:chExt cx="1725377" cy="95091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034" y="3667369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79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700" y="76200"/>
            <a:ext cx="5753100" cy="381000"/>
          </a:xfrm>
          <a:ln w="25400">
            <a:noFill/>
          </a:ln>
        </p:spPr>
        <p:txBody>
          <a:bodyPr>
            <a:noAutofit/>
          </a:bodyPr>
          <a:lstStyle/>
          <a:p>
            <a:pPr algn="just" rtl="1"/>
            <a:r>
              <a:rPr lang="he-IL" sz="2000" dirty="0" smtClean="0"/>
              <a:t> </a:t>
            </a:r>
            <a:r>
              <a:rPr lang="he-IL" sz="2800" b="1" dirty="0" smtClean="0">
                <a:solidFill>
                  <a:srgbClr val="2919F9"/>
                </a:solidFill>
              </a:rPr>
              <a:t>1.4</a:t>
            </a:r>
            <a:r>
              <a:rPr lang="he-IL" sz="2800" b="1" dirty="0" smtClean="0"/>
              <a:t> ציוד נדרש</a:t>
            </a:r>
            <a:endParaRPr lang="he-IL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57200"/>
            <a:ext cx="8862438" cy="5791434"/>
          </a:xfrm>
        </p:spPr>
        <p:txBody>
          <a:bodyPr>
            <a:normAutofit/>
          </a:bodyPr>
          <a:lstStyle/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algn="r" rtl="1"/>
            <a:r>
              <a:rPr lang="he-IL" sz="1600" b="1" u="sng" dirty="0" smtClean="0">
                <a:solidFill>
                  <a:srgbClr val="2919F9"/>
                </a:solidFill>
              </a:rPr>
              <a:t>1.4.1 הנחיות כלליות</a:t>
            </a: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</a:rPr>
              <a:t>הספר על תרגיליו  + </a:t>
            </a:r>
            <a:r>
              <a:rPr lang="he-IL" sz="1600" b="1" dirty="0" err="1" smtClean="0">
                <a:solidFill>
                  <a:schemeClr val="tx1"/>
                </a:solidFill>
              </a:rPr>
              <a:t>פתב"ס</a:t>
            </a:r>
            <a:r>
              <a:rPr lang="he-IL" sz="1600" b="1" dirty="0" smtClean="0">
                <a:solidFill>
                  <a:schemeClr val="tx1"/>
                </a:solidFill>
              </a:rPr>
              <a:t>  (פ</a:t>
            </a:r>
            <a:r>
              <a:rPr lang="he-IL" sz="1600" dirty="0" smtClean="0">
                <a:solidFill>
                  <a:schemeClr val="tx1"/>
                </a:solidFill>
              </a:rPr>
              <a:t>תרונו</a:t>
            </a:r>
            <a:r>
              <a:rPr lang="he-IL" sz="1600" b="1" dirty="0" smtClean="0">
                <a:solidFill>
                  <a:schemeClr val="tx1"/>
                </a:solidFill>
              </a:rPr>
              <a:t>ת ב</a:t>
            </a:r>
            <a:r>
              <a:rPr lang="he-IL" sz="1600" dirty="0" smtClean="0">
                <a:solidFill>
                  <a:schemeClr val="tx1"/>
                </a:solidFill>
              </a:rPr>
              <a:t>י"</a:t>
            </a:r>
            <a:r>
              <a:rPr lang="he-IL" sz="1600" b="1" dirty="0" smtClean="0">
                <a:solidFill>
                  <a:schemeClr val="tx1"/>
                </a:solidFill>
              </a:rPr>
              <a:t>ס)  נתפר על בסיס סט רכיבים מייצגים</a:t>
            </a:r>
          </a:p>
          <a:p>
            <a:pPr algn="r" rtl="1"/>
            <a:r>
              <a:rPr lang="he-IL" sz="1600" b="1" dirty="0">
                <a:solidFill>
                  <a:schemeClr val="tx1"/>
                </a:solidFill>
              </a:rPr>
              <a:t> </a:t>
            </a:r>
            <a:r>
              <a:rPr lang="he-IL" sz="1600" b="1" dirty="0" smtClean="0">
                <a:solidFill>
                  <a:schemeClr val="tx1"/>
                </a:solidFill>
              </a:rPr>
              <a:t>    </a:t>
            </a:r>
            <a:r>
              <a:rPr lang="he-IL" sz="1600" dirty="0" smtClean="0">
                <a:solidFill>
                  <a:schemeClr val="tx1"/>
                </a:solidFill>
              </a:rPr>
              <a:t>(תוך דגש על עלויות מינימליות ,  אך ללא פשרה על נוחיות עבודה)</a:t>
            </a:r>
            <a:r>
              <a:rPr lang="he-IL" sz="1600" b="1" dirty="0" smtClean="0">
                <a:solidFill>
                  <a:schemeClr val="tx1"/>
                </a:solidFill>
              </a:rPr>
              <a:t>.</a:t>
            </a:r>
          </a:p>
          <a:p>
            <a:pPr algn="r" rtl="1"/>
            <a:endParaRPr lang="he-IL" sz="1050" b="1" dirty="0">
              <a:solidFill>
                <a:schemeClr val="tx1"/>
              </a:solidFill>
            </a:endParaRP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</a:rPr>
              <a:t>כדי להתנסות בצורה טובה בכיתת השתלמות וגם (ובעיקר) בתרגילי הבית ובפרויקט הגמר של ההשתלמות, יש להתארגן ולבוא לכיתת הלימוד  עם הציוד הרלוונטי.</a:t>
            </a:r>
          </a:p>
          <a:p>
            <a:pPr algn="r" rtl="1"/>
            <a:endParaRPr lang="he-IL" sz="1600" b="1" dirty="0">
              <a:solidFill>
                <a:schemeClr val="tx1"/>
              </a:solidFill>
            </a:endParaRP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</a:rPr>
              <a:t>ניתן לרכוש את הרכיבים דרך האינטרנט (</a:t>
            </a:r>
            <a:r>
              <a:rPr lang="he-IL" sz="1600" b="1" dirty="0" smtClean="0">
                <a:solidFill>
                  <a:srgbClr val="2919F9"/>
                </a:solidFill>
              </a:rPr>
              <a:t>שימו לב למספר התרעות בפרק 2 – לגבי הדגמים של ארדואינו</a:t>
            </a:r>
            <a:r>
              <a:rPr lang="he-IL" sz="1600" b="1" dirty="0" smtClean="0">
                <a:solidFill>
                  <a:schemeClr val="tx1"/>
                </a:solidFill>
              </a:rPr>
              <a:t>) </a:t>
            </a:r>
          </a:p>
          <a:p>
            <a:pPr algn="r" rtl="1"/>
            <a:r>
              <a:rPr lang="he-IL" sz="1600" b="1" dirty="0" smtClean="0">
                <a:solidFill>
                  <a:srgbClr val="2919F9"/>
                </a:solidFill>
              </a:rPr>
              <a:t>גם שימו לב כי זמן אספקה במשלוח שאינו כולל דואר אויר הוא בדרך כלל בין 4 ל 8 שבועות .</a:t>
            </a:r>
          </a:p>
          <a:p>
            <a:pPr algn="r" rtl="1"/>
            <a:endParaRPr lang="he-IL" sz="1600" b="1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</a:rPr>
              <a:t>בהמשך סעיף זה: רשימת הפריטים הנחוצים לכל אחד מהפרקים  של השתלמות זו </a:t>
            </a:r>
          </a:p>
          <a:p>
            <a:pPr algn="r" rtl="1"/>
            <a:r>
              <a:rPr lang="he-IL" sz="1600" dirty="0" smtClean="0">
                <a:solidFill>
                  <a:schemeClr val="tx1"/>
                </a:solidFill>
              </a:rPr>
              <a:t>(לא כולם נדרשים בשיעור המעשי הראשון , חלקם נחוץ בשיעורים האחרונים -  אך יתכן ותרצו להתחיל לממש את פרויקט הגמר על בסיס רכיבים אלו מבלי לחכות לסוף ההשתלמות , לכן מומלץ להצטייד מיד)</a:t>
            </a:r>
            <a:endParaRPr lang="he-IL" sz="1600" dirty="0">
              <a:solidFill>
                <a:schemeClr val="tx1"/>
              </a:solidFill>
            </a:endParaRP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</a:rPr>
              <a:t> </a:t>
            </a: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</a:rPr>
              <a:t>בנפרד יסופק מסמך נפרד הכולל </a:t>
            </a:r>
            <a:r>
              <a:rPr lang="he-IL" sz="1600" b="1" dirty="0" err="1" smtClean="0">
                <a:solidFill>
                  <a:schemeClr val="tx1"/>
                </a:solidFill>
              </a:rPr>
              <a:t>הנחייות</a:t>
            </a:r>
            <a:r>
              <a:rPr lang="he-IL" sz="1600" b="1" dirty="0" smtClean="0">
                <a:solidFill>
                  <a:schemeClr val="tx1"/>
                </a:solidFill>
              </a:rPr>
              <a:t> עם הגדרה מדויקת של הפריטים הספציפיים, </a:t>
            </a: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</a:rPr>
              <a:t>כולל צילומים לדוגמה מאתרים מקוונים. </a:t>
            </a:r>
          </a:p>
          <a:p>
            <a:pPr algn="r" rtl="1"/>
            <a:r>
              <a:rPr lang="he-IL" sz="1600" dirty="0" smtClean="0">
                <a:solidFill>
                  <a:schemeClr val="tx1"/>
                </a:solidFill>
              </a:rPr>
              <a:t>(האתרים המקוונים מראים "מחירי רצפה" משוערים כאשר יש משלוח חינם דרך הים ) </a:t>
            </a:r>
          </a:p>
          <a:p>
            <a:pPr algn="r" rtl="1"/>
            <a:endParaRPr lang="he-IL" sz="1600" b="1" dirty="0">
              <a:solidFill>
                <a:schemeClr val="tx1"/>
              </a:solidFill>
            </a:endParaRPr>
          </a:p>
          <a:p>
            <a:pPr algn="r" rtl="1"/>
            <a:endParaRPr lang="he-IL" sz="1600" b="1" dirty="0" smtClean="0">
              <a:solidFill>
                <a:schemeClr val="tx1"/>
              </a:solidFill>
            </a:endParaRPr>
          </a:p>
          <a:p>
            <a:pPr algn="r" rtl="1"/>
            <a:endParaRPr lang="he-IL" sz="1600" b="1" dirty="0" smtClean="0">
              <a:solidFill>
                <a:schemeClr val="tx1"/>
              </a:solidFill>
            </a:endParaRPr>
          </a:p>
          <a:p>
            <a:pPr algn="r" rtl="1"/>
            <a:endParaRPr lang="he-IL" sz="1600" b="1" dirty="0" smtClean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00" b="1" dirty="0" smtClean="0">
              <a:solidFill>
                <a:schemeClr val="tx1"/>
              </a:solidFill>
            </a:endParaRPr>
          </a:p>
          <a:p>
            <a:pPr algn="r" rtl="1"/>
            <a:endParaRPr lang="he-IL" sz="400" b="1" dirty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en-US" sz="1800" b="1" baseline="30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" y="6010385"/>
            <a:ext cx="1527969" cy="847615"/>
            <a:chOff x="315871" y="3429000"/>
            <a:chExt cx="1704182" cy="95091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839" y="3952481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61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0"/>
            <a:ext cx="5753100" cy="253297"/>
          </a:xfrm>
          <a:ln w="25400">
            <a:noFill/>
          </a:ln>
        </p:spPr>
        <p:txBody>
          <a:bodyPr>
            <a:noAutofit/>
          </a:bodyPr>
          <a:lstStyle/>
          <a:p>
            <a:pPr algn="just" rtl="1"/>
            <a:r>
              <a:rPr lang="he-IL" sz="1600" dirty="0" smtClean="0"/>
              <a:t> </a:t>
            </a:r>
            <a:r>
              <a:rPr lang="he-IL" sz="1800" b="1" dirty="0" smtClean="0">
                <a:solidFill>
                  <a:srgbClr val="2919F9"/>
                </a:solidFill>
              </a:rPr>
              <a:t>1.4.2</a:t>
            </a:r>
            <a:r>
              <a:rPr lang="he-IL" sz="1800" b="1" dirty="0" smtClean="0"/>
              <a:t> ציוד נדרש לפי הפרקים</a:t>
            </a:r>
            <a:endParaRPr lang="he-IL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57200"/>
            <a:ext cx="8862438" cy="5791434"/>
          </a:xfrm>
        </p:spPr>
        <p:txBody>
          <a:bodyPr>
            <a:normAutofit/>
          </a:bodyPr>
          <a:lstStyle/>
          <a:p>
            <a:pPr algn="r" rtl="1"/>
            <a:endParaRPr lang="he-IL" sz="1600" b="1" dirty="0">
              <a:solidFill>
                <a:schemeClr val="tx1"/>
              </a:solidFill>
            </a:endParaRPr>
          </a:p>
          <a:p>
            <a:pPr algn="r" rtl="1"/>
            <a:endParaRPr lang="he-IL" sz="1600" b="1" dirty="0" smtClean="0">
              <a:solidFill>
                <a:schemeClr val="tx1"/>
              </a:solidFill>
            </a:endParaRPr>
          </a:p>
          <a:p>
            <a:pPr algn="r" rtl="1"/>
            <a:endParaRPr lang="he-IL" sz="1600" b="1" dirty="0" smtClean="0">
              <a:solidFill>
                <a:schemeClr val="tx1"/>
              </a:solidFill>
            </a:endParaRPr>
          </a:p>
          <a:p>
            <a:pPr algn="r" rtl="1"/>
            <a:endParaRPr lang="he-IL" sz="1600" b="1" dirty="0" smtClean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00" b="1" dirty="0" smtClean="0">
              <a:solidFill>
                <a:schemeClr val="tx1"/>
              </a:solidFill>
            </a:endParaRPr>
          </a:p>
          <a:p>
            <a:pPr algn="r" rtl="1"/>
            <a:endParaRPr lang="he-IL" sz="400" b="1" dirty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en-US" sz="1800" b="1" baseline="30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911"/>
            <a:ext cx="6762750" cy="601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" y="6010385"/>
            <a:ext cx="1527969" cy="847615"/>
            <a:chOff x="315871" y="3429000"/>
            <a:chExt cx="1704182" cy="95091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839" y="3952481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27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991600" cy="381000"/>
          </a:xfrm>
          <a:ln w="25400">
            <a:noFill/>
          </a:ln>
        </p:spPr>
        <p:txBody>
          <a:bodyPr>
            <a:noAutofit/>
          </a:bodyPr>
          <a:lstStyle/>
          <a:p>
            <a:pPr algn="r" rtl="1"/>
            <a:r>
              <a:rPr lang="he-IL" sz="1800" b="1" dirty="0" smtClean="0">
                <a:solidFill>
                  <a:srgbClr val="2919F9"/>
                </a:solidFill>
              </a:rPr>
              <a:t>1.5"נספח </a:t>
            </a:r>
            <a:r>
              <a:rPr lang="he-IL" sz="1800" b="1" dirty="0">
                <a:solidFill>
                  <a:srgbClr val="2919F9"/>
                </a:solidFill>
              </a:rPr>
              <a:t>למבוא" </a:t>
            </a:r>
            <a:r>
              <a:rPr lang="he-IL" sz="1800" b="1" dirty="0"/>
              <a:t>: </a:t>
            </a:r>
            <a:r>
              <a:rPr lang="he-IL" sz="1800" b="1" dirty="0" smtClean="0"/>
              <a:t>על המחבר , והמוטיבציות </a:t>
            </a:r>
            <a:r>
              <a:rPr lang="he-IL" sz="1800" b="1" dirty="0"/>
              <a:t>שמאחורי ספר </a:t>
            </a:r>
            <a:r>
              <a:rPr lang="he-IL" sz="1800" b="1" dirty="0" smtClean="0"/>
              <a:t>זה</a:t>
            </a:r>
            <a:endParaRPr lang="he-IL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633838" cy="5791434"/>
          </a:xfrm>
        </p:spPr>
        <p:txBody>
          <a:bodyPr>
            <a:normAutofit/>
          </a:bodyPr>
          <a:lstStyle/>
          <a:p>
            <a:pPr algn="r" rtl="1"/>
            <a:endParaRPr lang="he-IL" sz="1400" b="1" dirty="0" smtClean="0">
              <a:solidFill>
                <a:srgbClr val="2919F9"/>
              </a:solidFill>
            </a:endParaRPr>
          </a:p>
          <a:p>
            <a:pPr algn="r" rtl="1"/>
            <a:r>
              <a:rPr lang="he-IL" sz="1400" b="1" dirty="0" smtClean="0">
                <a:solidFill>
                  <a:srgbClr val="2919F9"/>
                </a:solidFill>
              </a:rPr>
              <a:t>1.5.1</a:t>
            </a:r>
            <a:r>
              <a:rPr lang="en-US" sz="1400" b="1" dirty="0" smtClean="0">
                <a:solidFill>
                  <a:srgbClr val="2919F9"/>
                </a:solidFill>
              </a:rPr>
              <a:t> </a:t>
            </a:r>
            <a:r>
              <a:rPr lang="he-IL" sz="1400" b="1" dirty="0" smtClean="0">
                <a:solidFill>
                  <a:schemeClr val="tx1"/>
                </a:solidFill>
              </a:rPr>
              <a:t>המחבר על עצמו</a:t>
            </a:r>
          </a:p>
          <a:p>
            <a:pPr algn="r" rtl="1"/>
            <a:r>
              <a:rPr lang="he-IL" sz="1400" b="1" dirty="0">
                <a:solidFill>
                  <a:schemeClr val="tx1"/>
                </a:solidFill>
              </a:rPr>
              <a:t>	</a:t>
            </a:r>
            <a:endParaRPr lang="he-IL" sz="1400" b="1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התלהבתי מאלקטרוניקה בגיל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he-IL" sz="1200" dirty="0" smtClean="0">
                <a:solidFill>
                  <a:schemeClr val="tx1"/>
                </a:solidFill>
              </a:rPr>
              <a:t> 12 , ומאז ועד היום זהו תחביבי העיקרי  וגם העיסוק - כטכנאי אלקטרוניקה  בתקופת התיכון - סדיר - מילואים, כמהנדס אלקטרוניקה (תואר ראשון ושני מהטכניון) עם </a:t>
            </a:r>
            <a:r>
              <a:rPr lang="he-IL" sz="1200" dirty="0" err="1" smtClean="0">
                <a:solidFill>
                  <a:schemeClr val="tx1"/>
                </a:solidFill>
              </a:rPr>
              <a:t>נסיון</a:t>
            </a:r>
            <a:r>
              <a:rPr lang="he-IL" sz="1200" dirty="0" smtClean="0">
                <a:solidFill>
                  <a:schemeClr val="tx1"/>
                </a:solidFill>
              </a:rPr>
              <a:t> של עשרות שנים </a:t>
            </a:r>
            <a:r>
              <a:rPr lang="he-IL" sz="1200" dirty="0" err="1" smtClean="0">
                <a:solidFill>
                  <a:schemeClr val="tx1"/>
                </a:solidFill>
              </a:rPr>
              <a:t>בתעשיה</a:t>
            </a:r>
            <a:r>
              <a:rPr lang="he-IL" sz="1200" dirty="0" smtClean="0">
                <a:solidFill>
                  <a:schemeClr val="tx1"/>
                </a:solidFill>
              </a:rPr>
              <a:t> הביטחונית  ובהייטק</a:t>
            </a:r>
            <a:r>
              <a:rPr lang="he-IL" sz="1200" dirty="0">
                <a:solidFill>
                  <a:schemeClr val="tx1"/>
                </a:solidFill>
              </a:rPr>
              <a:t>.</a:t>
            </a:r>
            <a:r>
              <a:rPr lang="he-IL" sz="1200" dirty="0" smtClean="0">
                <a:solidFill>
                  <a:schemeClr val="tx1"/>
                </a:solidFill>
              </a:rPr>
              <a:t>  </a:t>
            </a: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(גילוי נאות – יש "סחיפה" עם השנים , תחביב התוכנה תפס את המקום הראשון – בנישה של מערכות משובצות מחשב... )   </a:t>
            </a:r>
          </a:p>
          <a:p>
            <a:pPr algn="r" rtl="1"/>
            <a:endParaRPr lang="he-IL" sz="12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בעל </a:t>
            </a:r>
            <a:r>
              <a:rPr lang="he-IL" sz="1200" dirty="0" err="1" smtClean="0">
                <a:solidFill>
                  <a:schemeClr val="tx1"/>
                </a:solidFill>
              </a:rPr>
              <a:t>נסיון</a:t>
            </a:r>
            <a:r>
              <a:rPr lang="he-IL" sz="1200" dirty="0" smtClean="0">
                <a:solidFill>
                  <a:schemeClr val="tx1"/>
                </a:solidFill>
              </a:rPr>
              <a:t> רב תחומי (כולל תכן מערכות , מעגלי </a:t>
            </a:r>
            <a:r>
              <a:rPr lang="he-IL" sz="1200" dirty="0" err="1" smtClean="0">
                <a:solidFill>
                  <a:schemeClr val="tx1"/>
                </a:solidFill>
              </a:rPr>
              <a:t>סרוו</a:t>
            </a:r>
            <a:r>
              <a:rPr lang="he-IL" sz="1200" dirty="0" smtClean="0">
                <a:solidFill>
                  <a:schemeClr val="tx1"/>
                </a:solidFill>
              </a:rPr>
              <a:t>, תקשורת, ספרתיות, מע' מבוססות תוכנה, תכנון לאמינות </a:t>
            </a:r>
            <a:r>
              <a:rPr lang="he-IL" sz="1200" dirty="0" err="1" smtClean="0">
                <a:solidFill>
                  <a:schemeClr val="tx1"/>
                </a:solidFill>
              </a:rPr>
              <a:t>ובדיקתיות</a:t>
            </a:r>
            <a:r>
              <a:rPr lang="he-IL" sz="1200" dirty="0" smtClean="0">
                <a:solidFill>
                  <a:schemeClr val="tx1"/>
                </a:solidFill>
              </a:rPr>
              <a:t> , ועוד)</a:t>
            </a: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במשך למעלה מעשור השתמשתי במעבד ה </a:t>
            </a:r>
            <a:r>
              <a:rPr lang="en-US" sz="1200" dirty="0" smtClean="0">
                <a:solidFill>
                  <a:schemeClr val="tx1"/>
                </a:solidFill>
              </a:rPr>
              <a:t>AVR</a:t>
            </a:r>
            <a:r>
              <a:rPr lang="he-IL" sz="1200" dirty="0" smtClean="0">
                <a:solidFill>
                  <a:schemeClr val="tx1"/>
                </a:solidFill>
              </a:rPr>
              <a:t> (שהוא לב </a:t>
            </a:r>
            <a:r>
              <a:rPr lang="he-IL" sz="1200" dirty="0" err="1" smtClean="0">
                <a:solidFill>
                  <a:schemeClr val="tx1"/>
                </a:solidFill>
              </a:rPr>
              <a:t>הארדואינו</a:t>
            </a:r>
            <a:r>
              <a:rPr lang="he-IL" sz="1200" dirty="0" smtClean="0">
                <a:solidFill>
                  <a:schemeClr val="tx1"/>
                </a:solidFill>
              </a:rPr>
              <a:t>) ליישומים מיוחדים – "סחיטת" ביצועים כולל בצוע בדיקות בתזמונים מדויקים עד כדי שעון בודד – </a:t>
            </a:r>
            <a:r>
              <a:rPr lang="he-IL" sz="1200" dirty="0" err="1" smtClean="0">
                <a:solidFill>
                  <a:schemeClr val="tx1"/>
                </a:solidFill>
              </a:rPr>
              <a:t>הכל</a:t>
            </a:r>
            <a:r>
              <a:rPr lang="he-IL" sz="1200" dirty="0" smtClean="0">
                <a:solidFill>
                  <a:schemeClr val="tx1"/>
                </a:solidFill>
              </a:rPr>
              <a:t> בשפת המכונה (</a:t>
            </a:r>
            <a:r>
              <a:rPr lang="he-IL" sz="1200" dirty="0" err="1" smtClean="0">
                <a:solidFill>
                  <a:schemeClr val="tx1"/>
                </a:solidFill>
              </a:rPr>
              <a:t>אסמבלי</a:t>
            </a:r>
            <a:r>
              <a:rPr lang="he-IL" sz="1200" dirty="0" smtClean="0">
                <a:solidFill>
                  <a:schemeClr val="tx1"/>
                </a:solidFill>
              </a:rPr>
              <a:t>) , ומכאן ההיכרות העמוקה עם  יכולות </a:t>
            </a:r>
            <a:r>
              <a:rPr lang="he-IL" sz="1200" dirty="0" err="1" smtClean="0">
                <a:solidFill>
                  <a:schemeClr val="tx1"/>
                </a:solidFill>
              </a:rPr>
              <a:t>הכרטיסון</a:t>
            </a:r>
            <a:r>
              <a:rPr lang="he-IL" sz="1200" dirty="0" smtClean="0">
                <a:solidFill>
                  <a:schemeClr val="tx1"/>
                </a:solidFill>
              </a:rPr>
              <a:t>.</a:t>
            </a:r>
          </a:p>
          <a:p>
            <a:pPr algn="r" rtl="1"/>
            <a:endParaRPr lang="he-IL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בשלש השנים האחרונות  "הצטרפתי" , כמו רבים מבוגרי </a:t>
            </a:r>
            <a:r>
              <a:rPr lang="he-IL" sz="1200" dirty="0" err="1" smtClean="0">
                <a:solidFill>
                  <a:schemeClr val="tx1"/>
                </a:solidFill>
              </a:rPr>
              <a:t>ההיטק</a:t>
            </a:r>
            <a:r>
              <a:rPr lang="he-IL" sz="1200" dirty="0" smtClean="0">
                <a:solidFill>
                  <a:schemeClr val="tx1"/>
                </a:solidFill>
              </a:rPr>
              <a:t>, לאלו שנכנסו לעולם החינוך מתוך ראית שליחות , </a:t>
            </a: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והבנה שחינוך טכנולוגי דורש שינוי תהליכי לימוד  - שיכולים לבוא מאלו שמכירים את מה שנדרש מהבוגרים. </a:t>
            </a: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בין העיסוקים הנוכחיים:  מנחה סטודנטים </a:t>
            </a:r>
            <a:r>
              <a:rPr lang="he-IL" sz="1200" dirty="0" err="1" smtClean="0">
                <a:solidFill>
                  <a:schemeClr val="tx1"/>
                </a:solidFill>
              </a:rPr>
              <a:t>בפרוייקטי</a:t>
            </a:r>
            <a:r>
              <a:rPr lang="he-IL" sz="1200" dirty="0" smtClean="0">
                <a:solidFill>
                  <a:schemeClr val="tx1"/>
                </a:solidFill>
              </a:rPr>
              <a:t> גמר , תומך הוראה אסמבלר 86 בתיכון ( במסגרת תכנית של מיזם הסיבר הלאומי) .</a:t>
            </a:r>
          </a:p>
          <a:p>
            <a:pPr algn="r" rtl="1"/>
            <a:endParaRPr lang="he-IL" sz="12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משתמש בארדואינו בשלש השנים האחרונות כתשתית לפרויקטים של הסטודנטים:</a:t>
            </a: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מתוך כונה ארוכת טווח להנחיל את אהבת התחביב לנוער וילדים (בזכות תשתית שבנויה למתחילים , ומחיר שמאפשר לרכוש מדמי כיס).</a:t>
            </a: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ומתוך תקוה שהתחביב יהפוך למקצוע מתגמל  (מה שמכונה  </a:t>
            </a:r>
            <a:r>
              <a:rPr lang="en-US" sz="1200" dirty="0" smtClean="0">
                <a:solidFill>
                  <a:schemeClr val="tx1"/>
                </a:solidFill>
              </a:rPr>
              <a:t>WIN </a:t>
            </a:r>
            <a:r>
              <a:rPr lang="en-US" sz="1200" dirty="0" err="1" smtClean="0">
                <a:solidFill>
                  <a:schemeClr val="tx1"/>
                </a:solidFill>
              </a:rPr>
              <a:t>WIN</a:t>
            </a:r>
            <a:r>
              <a:rPr lang="en-US" sz="1200" dirty="0" smtClean="0">
                <a:solidFill>
                  <a:schemeClr val="tx1"/>
                </a:solidFill>
              </a:rPr>
              <a:t> SITUATION “</a:t>
            </a:r>
            <a:r>
              <a:rPr lang="he-IL" sz="1200" dirty="0" smtClean="0">
                <a:solidFill>
                  <a:schemeClr val="tx1"/>
                </a:solidFill>
              </a:rPr>
              <a:t>").</a:t>
            </a:r>
          </a:p>
          <a:p>
            <a:pPr algn="r" rtl="1"/>
            <a:endParaRPr lang="he-IL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יגאל שפירא </a:t>
            </a:r>
          </a:p>
          <a:p>
            <a:pPr algn="r" rtl="1"/>
            <a:endParaRPr lang="he-IL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   </a:t>
            </a:r>
          </a:p>
          <a:p>
            <a:pPr algn="r" rtl="1"/>
            <a:endParaRPr lang="he-IL" sz="1200" dirty="0">
              <a:solidFill>
                <a:srgbClr val="2919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" y="6010385"/>
            <a:ext cx="1527969" cy="847615"/>
            <a:chOff x="315871" y="3429000"/>
            <a:chExt cx="1704182" cy="95091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839" y="4148138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58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991600" cy="381000"/>
          </a:xfrm>
          <a:ln w="25400">
            <a:noFill/>
          </a:ln>
        </p:spPr>
        <p:txBody>
          <a:bodyPr>
            <a:noAutofit/>
          </a:bodyPr>
          <a:lstStyle/>
          <a:p>
            <a:pPr algn="r" rtl="1"/>
            <a:r>
              <a:rPr lang="he-IL" sz="1800" b="1" dirty="0" smtClean="0">
                <a:solidFill>
                  <a:srgbClr val="2919F9"/>
                </a:solidFill>
              </a:rPr>
              <a:t>1.5.2"נספח </a:t>
            </a:r>
            <a:r>
              <a:rPr lang="he-IL" sz="1800" b="1" dirty="0">
                <a:solidFill>
                  <a:srgbClr val="2919F9"/>
                </a:solidFill>
              </a:rPr>
              <a:t>למבוא" </a:t>
            </a:r>
            <a:r>
              <a:rPr lang="he-IL" sz="1800" b="1" dirty="0" smtClean="0">
                <a:solidFill>
                  <a:srgbClr val="2919F9"/>
                </a:solidFill>
              </a:rPr>
              <a:t>-</a:t>
            </a:r>
            <a:r>
              <a:rPr lang="he-IL" sz="1800" b="1" dirty="0" smtClean="0"/>
              <a:t> </a:t>
            </a:r>
            <a:r>
              <a:rPr lang="he-IL" sz="1600" b="1" dirty="0"/>
              <a:t>המוטיבציות שמאחורי ספר </a:t>
            </a:r>
            <a:r>
              <a:rPr lang="he-IL" sz="1600" b="1" dirty="0" smtClean="0"/>
              <a:t>זה</a:t>
            </a:r>
            <a:r>
              <a:rPr lang="he-IL" sz="1800" b="1" dirty="0" smtClean="0"/>
              <a:t>: </a:t>
            </a:r>
            <a:r>
              <a:rPr lang="he-IL" sz="2000" b="1" dirty="0" smtClean="0"/>
              <a:t>השפעת כמות ואיכות כוח אדם ... בחזרה עלינו</a:t>
            </a:r>
            <a:endParaRPr lang="he-IL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633838" cy="5791434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he-IL" sz="1300" dirty="0" smtClean="0">
                <a:solidFill>
                  <a:schemeClr val="tx1"/>
                </a:solidFill>
              </a:rPr>
              <a:t>הכותב הצטרף לשורה ארוכה של אנשי הי-טק שלקחו החלטה בגיל מבוגר לעבור לחינוך טכנולוגי, </a:t>
            </a:r>
          </a:p>
          <a:p>
            <a:pPr algn="r" rtl="1"/>
            <a:r>
              <a:rPr lang="he-IL" sz="1300" dirty="0" smtClean="0">
                <a:solidFill>
                  <a:schemeClr val="tx1"/>
                </a:solidFill>
              </a:rPr>
              <a:t>משיקולים של ראיית הצורך , עם הפערים בין מצוי לרצוי ברמה המקצועית של כוח אדם צעיר שמגיע למפעלים .</a:t>
            </a:r>
          </a:p>
          <a:p>
            <a:pPr algn="r" rtl="1"/>
            <a:r>
              <a:rPr lang="he-IL" sz="1300" dirty="0" smtClean="0">
                <a:solidFill>
                  <a:schemeClr val="tx1"/>
                </a:solidFill>
              </a:rPr>
              <a:t> הדיאגנוזה של הכותב במשפט ממצה אחד: התמקדות בביה"ס בהשגת ציון. לא צבירת ידע , לא בניית כלי חשיבה . </a:t>
            </a:r>
            <a:endParaRPr lang="he-IL" sz="1300" dirty="0">
              <a:solidFill>
                <a:schemeClr val="tx1"/>
              </a:solidFill>
            </a:endParaRPr>
          </a:p>
          <a:p>
            <a:pPr algn="r" rtl="1"/>
            <a:endParaRPr lang="he-IL" sz="600" b="1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300" b="1" dirty="0" smtClean="0">
                <a:solidFill>
                  <a:schemeClr val="tx1"/>
                </a:solidFill>
              </a:rPr>
              <a:t>בעקרון, חוסן כלכלי הוא מטרה קיומית גם ברמה האישית (משכורת) וגם הלאומית (יצירת מקומות עבודה), </a:t>
            </a:r>
          </a:p>
          <a:p>
            <a:pPr algn="r" rtl="1"/>
            <a:r>
              <a:rPr lang="he-IL" sz="1300" b="1" dirty="0" smtClean="0">
                <a:solidFill>
                  <a:schemeClr val="tx1"/>
                </a:solidFill>
              </a:rPr>
              <a:t>ושם המשחק שמנחה את המשקיעים הוא תחרות (או : חיפוש החזר השקעה מיטבי ). </a:t>
            </a:r>
          </a:p>
          <a:p>
            <a:pPr algn="r" rtl="1"/>
            <a:endParaRPr lang="he-IL" sz="500" b="1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300" b="1" u="sng" dirty="0" smtClean="0">
                <a:solidFill>
                  <a:schemeClr val="tx1"/>
                </a:solidFill>
              </a:rPr>
              <a:t>התהליך בכלל - ברמה הלאומית:</a:t>
            </a:r>
          </a:p>
          <a:p>
            <a:pPr algn="r" rtl="1"/>
            <a:r>
              <a:rPr lang="he-IL" sz="1300" dirty="0" smtClean="0">
                <a:solidFill>
                  <a:schemeClr val="tx1"/>
                </a:solidFill>
              </a:rPr>
              <a:t>ישראל </a:t>
            </a:r>
            <a:r>
              <a:rPr lang="he-IL" sz="1300" dirty="0">
                <a:solidFill>
                  <a:schemeClr val="tx1"/>
                </a:solidFill>
              </a:rPr>
              <a:t>מסווגת כמעצמת הייטק. יש שמדרגים את מרכזי הפיתוח העולם לפי הסדר הבא: עמק הסיליקון, </a:t>
            </a:r>
            <a:r>
              <a:rPr lang="he-IL" sz="1300" dirty="0" err="1">
                <a:solidFill>
                  <a:schemeClr val="tx1"/>
                </a:solidFill>
              </a:rPr>
              <a:t>איזור</a:t>
            </a:r>
            <a:r>
              <a:rPr lang="he-IL" sz="1300" dirty="0">
                <a:solidFill>
                  <a:schemeClr val="tx1"/>
                </a:solidFill>
              </a:rPr>
              <a:t> בוסטון, מדינת ישראל</a:t>
            </a:r>
            <a:r>
              <a:rPr lang="he-IL" sz="1300" dirty="0" smtClean="0">
                <a:solidFill>
                  <a:schemeClr val="tx1"/>
                </a:solidFill>
              </a:rPr>
              <a:t>.</a:t>
            </a:r>
          </a:p>
          <a:p>
            <a:pPr algn="r" rtl="1"/>
            <a:r>
              <a:rPr lang="he-IL" sz="1300" dirty="0" smtClean="0">
                <a:solidFill>
                  <a:schemeClr val="tx1"/>
                </a:solidFill>
              </a:rPr>
              <a:t> </a:t>
            </a:r>
            <a:r>
              <a:rPr lang="he-IL" sz="1300" dirty="0">
                <a:solidFill>
                  <a:schemeClr val="tx1"/>
                </a:solidFill>
              </a:rPr>
              <a:t>מה שמככב הוא כמובן היצירתיות, שיתוף ידע, ועוד תכונות שבית הספר </a:t>
            </a:r>
            <a:r>
              <a:rPr lang="he-IL" sz="1300" dirty="0" smtClean="0">
                <a:solidFill>
                  <a:schemeClr val="tx1"/>
                </a:solidFill>
              </a:rPr>
              <a:t>כנראה מעולם </a:t>
            </a:r>
            <a:r>
              <a:rPr lang="he-IL" sz="1300" dirty="0">
                <a:solidFill>
                  <a:schemeClr val="tx1"/>
                </a:solidFill>
              </a:rPr>
              <a:t>לא </a:t>
            </a:r>
            <a:r>
              <a:rPr lang="he-IL" sz="1300" dirty="0" smtClean="0">
                <a:solidFill>
                  <a:schemeClr val="tx1"/>
                </a:solidFill>
              </a:rPr>
              <a:t>לימד ולא ילמד.</a:t>
            </a:r>
            <a:endParaRPr lang="en-US" sz="1300" dirty="0">
              <a:solidFill>
                <a:schemeClr val="tx1"/>
              </a:solidFill>
            </a:endParaRPr>
          </a:p>
          <a:p>
            <a:pPr algn="r" rtl="1"/>
            <a:r>
              <a:rPr lang="he-IL" sz="1300" u="sng" dirty="0">
                <a:solidFill>
                  <a:schemeClr val="tx1"/>
                </a:solidFill>
              </a:rPr>
              <a:t>את היזמים המובילים שום בית ספר לא ילמד איך </a:t>
            </a:r>
            <a:r>
              <a:rPr lang="he-IL" sz="1300" u="sng" dirty="0" smtClean="0">
                <a:solidFill>
                  <a:schemeClr val="tx1"/>
                </a:solidFill>
              </a:rPr>
              <a:t>לחשוב.  </a:t>
            </a:r>
            <a:r>
              <a:rPr lang="he-IL" sz="1300" u="sng" dirty="0">
                <a:solidFill>
                  <a:schemeClr val="tx1"/>
                </a:solidFill>
              </a:rPr>
              <a:t>אך </a:t>
            </a:r>
            <a:r>
              <a:rPr lang="he-IL" sz="1300" b="1" u="sng" dirty="0">
                <a:solidFill>
                  <a:schemeClr val="tx1"/>
                </a:solidFill>
              </a:rPr>
              <a:t>מיקומו</a:t>
            </a:r>
            <a:r>
              <a:rPr lang="he-IL" sz="1300" u="sng" dirty="0">
                <a:solidFill>
                  <a:schemeClr val="tx1"/>
                </a:solidFill>
              </a:rPr>
              <a:t> של המפעל בו הם ייצרו את הערך המוסף שלהם יושפע משני דברים</a:t>
            </a:r>
            <a:r>
              <a:rPr lang="he-IL" sz="1300" u="sng" dirty="0" smtClean="0">
                <a:solidFill>
                  <a:schemeClr val="tx1"/>
                </a:solidFill>
              </a:rPr>
              <a:t>:</a:t>
            </a:r>
          </a:p>
          <a:p>
            <a:pPr algn="r" rtl="1"/>
            <a:r>
              <a:rPr lang="he-IL" sz="1300" dirty="0" smtClean="0">
                <a:solidFill>
                  <a:schemeClr val="tx1"/>
                </a:solidFill>
              </a:rPr>
              <a:t>  </a:t>
            </a:r>
            <a:r>
              <a:rPr lang="he-IL" sz="1300" dirty="0">
                <a:solidFill>
                  <a:schemeClr val="tx1"/>
                </a:solidFill>
              </a:rPr>
              <a:t>א. </a:t>
            </a:r>
            <a:r>
              <a:rPr lang="he-IL" sz="1300" b="1" dirty="0">
                <a:solidFill>
                  <a:schemeClr val="tx1"/>
                </a:solidFill>
              </a:rPr>
              <a:t>הצעות קוסמות להעתיק את מקום </a:t>
            </a:r>
            <a:r>
              <a:rPr lang="he-IL" sz="1300" b="1" dirty="0" smtClean="0">
                <a:solidFill>
                  <a:schemeClr val="tx1"/>
                </a:solidFill>
              </a:rPr>
              <a:t>מגוריהם</a:t>
            </a:r>
            <a:r>
              <a:rPr lang="he-IL" sz="1300" dirty="0" smtClean="0">
                <a:solidFill>
                  <a:schemeClr val="tx1"/>
                </a:solidFill>
              </a:rPr>
              <a:t> (יש שעומדים בפיתוי ולא מעבירים את המפעל לחו"ל).  </a:t>
            </a:r>
          </a:p>
          <a:p>
            <a:pPr algn="r" rtl="1"/>
            <a:r>
              <a:rPr lang="he-IL" sz="1300" dirty="0">
                <a:solidFill>
                  <a:schemeClr val="tx1"/>
                </a:solidFill>
              </a:rPr>
              <a:t> </a:t>
            </a:r>
            <a:r>
              <a:rPr lang="he-IL" sz="1300" dirty="0" smtClean="0">
                <a:solidFill>
                  <a:schemeClr val="tx1"/>
                </a:solidFill>
              </a:rPr>
              <a:t> ב</a:t>
            </a:r>
            <a:r>
              <a:rPr lang="he-IL" sz="1300" dirty="0">
                <a:solidFill>
                  <a:schemeClr val="tx1"/>
                </a:solidFill>
              </a:rPr>
              <a:t>. </a:t>
            </a:r>
            <a:r>
              <a:rPr lang="he-IL" sz="1300" b="1" dirty="0">
                <a:solidFill>
                  <a:schemeClr val="tx1"/>
                </a:solidFill>
              </a:rPr>
              <a:t>מסה קריטית של מהנדסים וטכנאים טובים</a:t>
            </a:r>
            <a:r>
              <a:rPr lang="he-IL" sz="1300" dirty="0">
                <a:solidFill>
                  <a:schemeClr val="tx1"/>
                </a:solidFill>
              </a:rPr>
              <a:t> שניתן לגייס במחיר סביר</a:t>
            </a:r>
            <a:r>
              <a:rPr lang="he-IL" sz="1300" dirty="0" smtClean="0">
                <a:solidFill>
                  <a:schemeClr val="tx1"/>
                </a:solidFill>
              </a:rPr>
              <a:t>.  כשלא משיגים כוח אדם טוב – אין ברירה אלא לעבור לחו"ל.</a:t>
            </a:r>
          </a:p>
          <a:p>
            <a:pPr algn="r" rtl="1"/>
            <a:endParaRPr lang="en-US" sz="1300" dirty="0">
              <a:solidFill>
                <a:schemeClr val="tx1"/>
              </a:solidFill>
            </a:endParaRPr>
          </a:p>
          <a:p>
            <a:pPr algn="r" rtl="1"/>
            <a:r>
              <a:rPr lang="he-IL" sz="1300" dirty="0">
                <a:solidFill>
                  <a:schemeClr val="tx1"/>
                </a:solidFill>
              </a:rPr>
              <a:t>האמריקאים </a:t>
            </a:r>
            <a:r>
              <a:rPr lang="he-IL" sz="1300" dirty="0" smtClean="0">
                <a:solidFill>
                  <a:schemeClr val="tx1"/>
                </a:solidFill>
              </a:rPr>
              <a:t>מפונקים </a:t>
            </a:r>
            <a:r>
              <a:rPr lang="he-IL" sz="1300" dirty="0">
                <a:solidFill>
                  <a:schemeClr val="tx1"/>
                </a:solidFill>
              </a:rPr>
              <a:t>מזמן </a:t>
            </a:r>
            <a:r>
              <a:rPr lang="he-IL" sz="1300" dirty="0" smtClean="0">
                <a:solidFill>
                  <a:schemeClr val="tx1"/>
                </a:solidFill>
              </a:rPr>
              <a:t>( </a:t>
            </a:r>
            <a:r>
              <a:rPr lang="he-IL" sz="1300" dirty="0">
                <a:solidFill>
                  <a:schemeClr val="tx1"/>
                </a:solidFill>
              </a:rPr>
              <a:t>יוקר המחיה </a:t>
            </a:r>
            <a:r>
              <a:rPr lang="he-IL" sz="1300" dirty="0" smtClean="0">
                <a:solidFill>
                  <a:schemeClr val="tx1"/>
                </a:solidFill>
              </a:rPr>
              <a:t>ומשכורות גבוהות) , </a:t>
            </a:r>
            <a:r>
              <a:rPr lang="he-IL" sz="1300" dirty="0">
                <a:solidFill>
                  <a:schemeClr val="tx1"/>
                </a:solidFill>
              </a:rPr>
              <a:t>וזו אחת הסיבות שהתעשייה העולמית משקיעה בישראל – כוח אדם ליגה א' במשכורות </a:t>
            </a:r>
            <a:r>
              <a:rPr lang="he-IL" sz="1300" dirty="0" smtClean="0">
                <a:solidFill>
                  <a:schemeClr val="tx1"/>
                </a:solidFill>
              </a:rPr>
              <a:t>נמוכות משמעית (</a:t>
            </a:r>
            <a:r>
              <a:rPr lang="he-IL" sz="1300" b="1" dirty="0" smtClean="0">
                <a:solidFill>
                  <a:schemeClr val="tx1"/>
                </a:solidFill>
              </a:rPr>
              <a:t>ולכן התעשיות הזרות משקיעות פה –   הן נוכחו שהיה להן החזר השקעה</a:t>
            </a:r>
            <a:r>
              <a:rPr lang="he-IL" sz="1300" dirty="0" smtClean="0">
                <a:solidFill>
                  <a:schemeClr val="tx1"/>
                </a:solidFill>
              </a:rPr>
              <a:t>). </a:t>
            </a:r>
          </a:p>
          <a:p>
            <a:pPr algn="r" rtl="1"/>
            <a:r>
              <a:rPr lang="he-IL" sz="1300" dirty="0" smtClean="0">
                <a:solidFill>
                  <a:schemeClr val="tx1"/>
                </a:solidFill>
              </a:rPr>
              <a:t>מצד שני – אנחנו הישראלים </a:t>
            </a:r>
            <a:r>
              <a:rPr lang="he-IL" sz="1300" dirty="0">
                <a:solidFill>
                  <a:schemeClr val="tx1"/>
                </a:solidFill>
              </a:rPr>
              <a:t>התחלנו להעביר עבודות להודו (בעיקר תכנות) , כי מצאנו שם כוח אדם רב ברמה </a:t>
            </a:r>
            <a:r>
              <a:rPr lang="he-IL" sz="1300" b="1" dirty="0" smtClean="0">
                <a:solidFill>
                  <a:schemeClr val="tx1"/>
                </a:solidFill>
              </a:rPr>
              <a:t>קצת</a:t>
            </a:r>
            <a:r>
              <a:rPr lang="he-IL" sz="1300" dirty="0" smtClean="0">
                <a:solidFill>
                  <a:schemeClr val="tx1"/>
                </a:solidFill>
              </a:rPr>
              <a:t> יותר נמוכה, אבל  </a:t>
            </a:r>
            <a:endParaRPr lang="en-US" sz="1300" dirty="0">
              <a:solidFill>
                <a:schemeClr val="tx1"/>
              </a:solidFill>
            </a:endParaRPr>
          </a:p>
          <a:p>
            <a:pPr algn="r" rtl="1"/>
            <a:r>
              <a:rPr lang="he-IL" sz="1300" dirty="0">
                <a:solidFill>
                  <a:schemeClr val="tx1"/>
                </a:solidFill>
              </a:rPr>
              <a:t>במשכורות </a:t>
            </a:r>
            <a:r>
              <a:rPr lang="he-IL" sz="1300" dirty="0" smtClean="0">
                <a:solidFill>
                  <a:schemeClr val="tx1"/>
                </a:solidFill>
              </a:rPr>
              <a:t>נמוכות </a:t>
            </a:r>
            <a:r>
              <a:rPr lang="he-IL" sz="1300" b="1" u="sng" dirty="0" smtClean="0">
                <a:solidFill>
                  <a:schemeClr val="tx1"/>
                </a:solidFill>
              </a:rPr>
              <a:t>בהרבה</a:t>
            </a:r>
            <a:r>
              <a:rPr lang="he-IL" sz="1300" dirty="0" smtClean="0">
                <a:solidFill>
                  <a:schemeClr val="tx1"/>
                </a:solidFill>
              </a:rPr>
              <a:t>  </a:t>
            </a:r>
            <a:r>
              <a:rPr lang="he-IL" sz="1300" dirty="0">
                <a:solidFill>
                  <a:schemeClr val="tx1"/>
                </a:solidFill>
              </a:rPr>
              <a:t>(לדוגמה: יש בארץ חברה שגדלה בעשור מ 500 ל 1000 בזמן שבהודו היא גדלה מ 0 ל 4000). </a:t>
            </a:r>
            <a:endParaRPr lang="he-IL" sz="1300" dirty="0" smtClean="0">
              <a:solidFill>
                <a:schemeClr val="tx1"/>
              </a:solidFill>
            </a:endParaRPr>
          </a:p>
          <a:p>
            <a:pPr algn="r" rtl="1"/>
            <a:endParaRPr lang="he-IL" sz="500" dirty="0">
              <a:solidFill>
                <a:schemeClr val="tx1"/>
              </a:solidFill>
            </a:endParaRPr>
          </a:p>
          <a:p>
            <a:pPr algn="r" rtl="1"/>
            <a:r>
              <a:rPr lang="he-IL" sz="1300" b="1" dirty="0">
                <a:solidFill>
                  <a:schemeClr val="tx1"/>
                </a:solidFill>
              </a:rPr>
              <a:t>התהליך הזה הוא דינאמי , והמובן מאליו אינו המצב שקיים עכשיו,</a:t>
            </a:r>
            <a:r>
              <a:rPr lang="he-IL" sz="1300" dirty="0">
                <a:solidFill>
                  <a:schemeClr val="tx1"/>
                </a:solidFill>
              </a:rPr>
              <a:t> אלא הדינמיקה </a:t>
            </a:r>
            <a:r>
              <a:rPr lang="he-IL" sz="1300" dirty="0" smtClean="0">
                <a:solidFill>
                  <a:schemeClr val="tx1"/>
                </a:solidFill>
              </a:rPr>
              <a:t>!! </a:t>
            </a:r>
            <a:r>
              <a:rPr lang="he-IL" sz="1300" b="1" dirty="0" smtClean="0">
                <a:solidFill>
                  <a:schemeClr val="tx1"/>
                </a:solidFill>
              </a:rPr>
              <a:t> זו אבולוציה</a:t>
            </a:r>
            <a:r>
              <a:rPr lang="he-IL" sz="1300" dirty="0" smtClean="0">
                <a:solidFill>
                  <a:schemeClr val="tx1"/>
                </a:solidFill>
              </a:rPr>
              <a:t> </a:t>
            </a:r>
            <a:r>
              <a:rPr lang="he-IL" sz="1300" b="1" dirty="0" smtClean="0">
                <a:solidFill>
                  <a:schemeClr val="tx1"/>
                </a:solidFill>
              </a:rPr>
              <a:t>של</a:t>
            </a:r>
            <a:r>
              <a:rPr lang="he-IL" sz="1300" dirty="0" smtClean="0">
                <a:solidFill>
                  <a:schemeClr val="tx1"/>
                </a:solidFill>
              </a:rPr>
              <a:t> </a:t>
            </a:r>
            <a:r>
              <a:rPr lang="he-IL" sz="1300" b="1" dirty="0">
                <a:solidFill>
                  <a:schemeClr val="tx1"/>
                </a:solidFill>
              </a:rPr>
              <a:t>כלכלות קמות </a:t>
            </a:r>
            <a:r>
              <a:rPr lang="he-IL" sz="1300" b="1" dirty="0" smtClean="0">
                <a:solidFill>
                  <a:schemeClr val="tx1"/>
                </a:solidFill>
              </a:rPr>
              <a:t>ונופלות,</a:t>
            </a:r>
          </a:p>
          <a:p>
            <a:pPr algn="r" rtl="1"/>
            <a:r>
              <a:rPr lang="he-IL" sz="1300" b="1" dirty="0" smtClean="0">
                <a:solidFill>
                  <a:schemeClr val="tx1"/>
                </a:solidFill>
              </a:rPr>
              <a:t>(וחלק מהמושג "גלובליזציה" : מביאים מפעל במכולות , שוכרים מבנה לא רחוק מהנמל, ויום בהיר אורזים ועוברים למדינה זולה יותר..) </a:t>
            </a:r>
          </a:p>
          <a:p>
            <a:pPr algn="r" rtl="1"/>
            <a:r>
              <a:rPr lang="he-IL" sz="1300" dirty="0" smtClean="0">
                <a:solidFill>
                  <a:schemeClr val="tx1"/>
                </a:solidFill>
              </a:rPr>
              <a:t> המגמה – שתי מעצמות במזרח משפרות משמעותית בשנים אלו את הכשרת כוח האדם הטכני שלהן ,</a:t>
            </a:r>
          </a:p>
          <a:p>
            <a:pPr algn="r" rtl="1"/>
            <a:r>
              <a:rPr lang="he-IL" sz="1300" dirty="0" smtClean="0">
                <a:solidFill>
                  <a:schemeClr val="tx1"/>
                </a:solidFill>
              </a:rPr>
              <a:t> </a:t>
            </a:r>
            <a:r>
              <a:rPr lang="he-IL" sz="1300" b="1" dirty="0" smtClean="0">
                <a:solidFill>
                  <a:schemeClr val="tx1"/>
                </a:solidFill>
              </a:rPr>
              <a:t>ורק מצוינות  תשמור אותנו </a:t>
            </a:r>
            <a:r>
              <a:rPr lang="he-IL" sz="1300" dirty="0" smtClean="0">
                <a:solidFill>
                  <a:schemeClr val="tx1"/>
                </a:solidFill>
              </a:rPr>
              <a:t>מלהצטרף למשבר הכלכלי שאנו רואים בשנים אלו באירופה.</a:t>
            </a:r>
          </a:p>
          <a:p>
            <a:pPr algn="r" rtl="1"/>
            <a:r>
              <a:rPr lang="he-IL" sz="1300" b="1" dirty="0" smtClean="0">
                <a:solidFill>
                  <a:schemeClr val="tx1"/>
                </a:solidFill>
              </a:rPr>
              <a:t>מצוינות</a:t>
            </a:r>
            <a:r>
              <a:rPr lang="he-IL" sz="1300" dirty="0" smtClean="0">
                <a:solidFill>
                  <a:schemeClr val="tx1"/>
                </a:solidFill>
              </a:rPr>
              <a:t> כזו היא כמובן לא רק אצל הגאון עם הרעיון , אלא </a:t>
            </a:r>
            <a:r>
              <a:rPr lang="he-IL" sz="1300" b="1" dirty="0" smtClean="0">
                <a:solidFill>
                  <a:schemeClr val="tx1"/>
                </a:solidFill>
              </a:rPr>
              <a:t>היכולת להוציא אותו אל הפועל </a:t>
            </a:r>
            <a:r>
              <a:rPr lang="he-IL" sz="1300" dirty="0" smtClean="0">
                <a:solidFill>
                  <a:schemeClr val="tx1"/>
                </a:solidFill>
              </a:rPr>
              <a:t>בזמן מהיר, ללא תקלות וטעויות, </a:t>
            </a:r>
          </a:p>
          <a:p>
            <a:pPr algn="r" rtl="1"/>
            <a:r>
              <a:rPr lang="he-IL" sz="1300" b="1" dirty="0" smtClean="0">
                <a:solidFill>
                  <a:schemeClr val="tx1"/>
                </a:solidFill>
              </a:rPr>
              <a:t>ולזה נדרשים הטכנאים והמהנדסים הצעירים. </a:t>
            </a:r>
          </a:p>
          <a:p>
            <a:pPr algn="r" rtl="1"/>
            <a:endParaRPr lang="he-IL" sz="600" dirty="0">
              <a:solidFill>
                <a:schemeClr val="tx1"/>
              </a:solidFill>
            </a:endParaRPr>
          </a:p>
          <a:p>
            <a:pPr algn="r" rtl="1"/>
            <a:r>
              <a:rPr lang="he-IL" sz="1300" b="1" dirty="0" smtClean="0">
                <a:solidFill>
                  <a:schemeClr val="tx1"/>
                </a:solidFill>
              </a:rPr>
              <a:t> </a:t>
            </a:r>
            <a:r>
              <a:rPr lang="he-IL" sz="1300" b="1" dirty="0">
                <a:solidFill>
                  <a:schemeClr val="tx1"/>
                </a:solidFill>
              </a:rPr>
              <a:t>ואכן יש מי שמבין זאת. לראיה: </a:t>
            </a:r>
            <a:r>
              <a:rPr lang="he-IL" sz="1300" dirty="0">
                <a:solidFill>
                  <a:schemeClr val="tx1"/>
                </a:solidFill>
              </a:rPr>
              <a:t>היו ויש יוזמות בארץ שהתייחסו בדיוק למגמות </a:t>
            </a:r>
            <a:r>
              <a:rPr lang="he-IL" sz="1300" dirty="0" smtClean="0">
                <a:solidFill>
                  <a:schemeClr val="tx1"/>
                </a:solidFill>
              </a:rPr>
              <a:t>האלו. </a:t>
            </a:r>
            <a:r>
              <a:rPr lang="he-IL" sz="1300" b="1" dirty="0" smtClean="0">
                <a:solidFill>
                  <a:schemeClr val="tx1"/>
                </a:solidFill>
              </a:rPr>
              <a:t>למשל:</a:t>
            </a:r>
            <a:r>
              <a:rPr lang="he-IL" sz="1300" dirty="0" smtClean="0">
                <a:solidFill>
                  <a:schemeClr val="tx1"/>
                </a:solidFill>
              </a:rPr>
              <a:t> </a:t>
            </a:r>
            <a:r>
              <a:rPr lang="he-IL" sz="1300" dirty="0">
                <a:solidFill>
                  <a:schemeClr val="tx1"/>
                </a:solidFill>
              </a:rPr>
              <a:t>במקביל הוקמו הרבה מכללות. </a:t>
            </a:r>
            <a:endParaRPr lang="he-IL" sz="13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300" b="1" dirty="0" smtClean="0">
                <a:solidFill>
                  <a:schemeClr val="tx1"/>
                </a:solidFill>
              </a:rPr>
              <a:t>למשל:</a:t>
            </a:r>
            <a:r>
              <a:rPr lang="he-IL" sz="1300" dirty="0" smtClean="0">
                <a:solidFill>
                  <a:schemeClr val="tx1"/>
                </a:solidFill>
              </a:rPr>
              <a:t> </a:t>
            </a:r>
            <a:r>
              <a:rPr lang="he-IL" sz="1300" dirty="0">
                <a:solidFill>
                  <a:schemeClr val="tx1"/>
                </a:solidFill>
              </a:rPr>
              <a:t>יש </a:t>
            </a:r>
            <a:r>
              <a:rPr lang="he-IL" sz="1300" dirty="0" smtClean="0">
                <a:solidFill>
                  <a:schemeClr val="tx1"/>
                </a:solidFill>
              </a:rPr>
              <a:t>כיום </a:t>
            </a:r>
            <a:r>
              <a:rPr lang="he-IL" sz="1300" dirty="0">
                <a:solidFill>
                  <a:schemeClr val="tx1"/>
                </a:solidFill>
              </a:rPr>
              <a:t>מאמץ להחזיר את מעמד הטכנאי למקום הראוי – כי  בלעדיו אין תשתיות למפעל</a:t>
            </a:r>
            <a:r>
              <a:rPr lang="he-IL" sz="1300" dirty="0" smtClean="0">
                <a:solidFill>
                  <a:schemeClr val="tx1"/>
                </a:solidFill>
              </a:rPr>
              <a:t>).</a:t>
            </a:r>
          </a:p>
          <a:p>
            <a:pPr algn="r" rtl="1"/>
            <a:endParaRPr lang="he-IL" sz="12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200" u="sng" dirty="0" smtClean="0">
                <a:solidFill>
                  <a:schemeClr val="tx1"/>
                </a:solidFill>
              </a:rPr>
              <a:t>(</a:t>
            </a:r>
            <a:r>
              <a:rPr lang="he-IL" sz="1200" u="sng" dirty="0">
                <a:solidFill>
                  <a:schemeClr val="tx1"/>
                </a:solidFill>
              </a:rPr>
              <a:t>ולמי מהמורים שלא רואה בזה "בעיה אישית" , אז קצת "ראית שחורות" ):</a:t>
            </a:r>
            <a:r>
              <a:rPr lang="en-US" sz="1200" u="sng" dirty="0">
                <a:solidFill>
                  <a:schemeClr val="tx1"/>
                </a:solidFill>
              </a:rPr>
              <a:t> </a:t>
            </a:r>
            <a:r>
              <a:rPr lang="he-IL" sz="1200" u="sng" dirty="0">
                <a:solidFill>
                  <a:schemeClr val="tx1"/>
                </a:solidFill>
              </a:rPr>
              <a:t> </a:t>
            </a:r>
          </a:p>
          <a:p>
            <a:pPr algn="r" rtl="1"/>
            <a:r>
              <a:rPr lang="he-IL" sz="1200" dirty="0">
                <a:solidFill>
                  <a:schemeClr val="tx1"/>
                </a:solidFill>
              </a:rPr>
              <a:t>אם הדור הבא לא ישמר כלכלה חזקה, אז אחד הדברים הראשונים לקרוס </a:t>
            </a:r>
            <a:r>
              <a:rPr lang="he-IL" sz="1200" dirty="0" smtClean="0">
                <a:solidFill>
                  <a:schemeClr val="tx1"/>
                </a:solidFill>
              </a:rPr>
              <a:t>זה הפנסיות....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" y="6010385"/>
            <a:ext cx="1527969" cy="847615"/>
            <a:chOff x="315871" y="3429000"/>
            <a:chExt cx="1704182" cy="95091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839" y="4148138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791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991600" cy="381000"/>
          </a:xfrm>
          <a:ln w="25400">
            <a:noFill/>
          </a:ln>
        </p:spPr>
        <p:txBody>
          <a:bodyPr>
            <a:noAutofit/>
          </a:bodyPr>
          <a:lstStyle/>
          <a:p>
            <a:pPr algn="r" rtl="1"/>
            <a:r>
              <a:rPr lang="he-IL" sz="1800" b="1" dirty="0" smtClean="0">
                <a:solidFill>
                  <a:srgbClr val="2919F9"/>
                </a:solidFill>
              </a:rPr>
              <a:t>1.5.3"נספח </a:t>
            </a:r>
            <a:r>
              <a:rPr lang="he-IL" sz="1800" b="1" dirty="0">
                <a:solidFill>
                  <a:srgbClr val="2919F9"/>
                </a:solidFill>
              </a:rPr>
              <a:t>למבוא" </a:t>
            </a:r>
            <a:r>
              <a:rPr lang="he-IL" sz="1800" b="1" dirty="0" smtClean="0">
                <a:solidFill>
                  <a:srgbClr val="2919F9"/>
                </a:solidFill>
              </a:rPr>
              <a:t>- </a:t>
            </a:r>
            <a:r>
              <a:rPr lang="he-IL" sz="1600" b="1" dirty="0" smtClean="0"/>
              <a:t>המוטיבציות </a:t>
            </a:r>
            <a:r>
              <a:rPr lang="he-IL" sz="1600" b="1" dirty="0"/>
              <a:t>שמאחורי ספר </a:t>
            </a:r>
            <a:r>
              <a:rPr lang="he-IL" sz="1600" b="1" dirty="0" smtClean="0"/>
              <a:t>זה: </a:t>
            </a:r>
            <a:r>
              <a:rPr lang="he-IL" sz="1800" b="1" dirty="0" smtClean="0"/>
              <a:t> </a:t>
            </a:r>
            <a:r>
              <a:rPr lang="he-IL" sz="2000" b="1" dirty="0"/>
              <a:t>השפעת </a:t>
            </a:r>
            <a:r>
              <a:rPr lang="he-IL" sz="2000" b="1" dirty="0" smtClean="0"/>
              <a:t>קצב צמיחת הידע</a:t>
            </a:r>
            <a:endParaRPr lang="he-IL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633838" cy="5791434"/>
          </a:xfrm>
        </p:spPr>
        <p:txBody>
          <a:bodyPr>
            <a:normAutofit lnSpcReduction="10000"/>
          </a:bodyPr>
          <a:lstStyle/>
          <a:p>
            <a:pPr algn="r" rtl="1"/>
            <a:endParaRPr lang="he-IL" sz="1200" b="1" u="sng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200" b="1" u="sng" dirty="0" smtClean="0">
                <a:solidFill>
                  <a:schemeClr val="tx1"/>
                </a:solidFill>
              </a:rPr>
              <a:t>להקשות </a:t>
            </a:r>
            <a:r>
              <a:rPr lang="he-IL" sz="1200" b="1" u="sng" dirty="0">
                <a:solidFill>
                  <a:schemeClr val="tx1"/>
                </a:solidFill>
              </a:rPr>
              <a:t>על </a:t>
            </a:r>
            <a:r>
              <a:rPr lang="he-IL" sz="1200" b="1" u="sng" dirty="0" err="1">
                <a:solidFill>
                  <a:schemeClr val="tx1"/>
                </a:solidFill>
              </a:rPr>
              <a:t>הבעייה</a:t>
            </a:r>
            <a:r>
              <a:rPr lang="he-IL" sz="1200" b="1" u="sng" dirty="0">
                <a:solidFill>
                  <a:schemeClr val="tx1"/>
                </a:solidFill>
              </a:rPr>
              <a:t> </a:t>
            </a:r>
            <a:r>
              <a:rPr lang="he-IL" sz="1200" b="1" u="sng" dirty="0" smtClean="0">
                <a:solidFill>
                  <a:schemeClr val="tx1"/>
                </a:solidFill>
              </a:rPr>
              <a:t>הקודמת - </a:t>
            </a:r>
            <a:r>
              <a:rPr lang="he-IL" sz="1200" b="1" u="sng" dirty="0">
                <a:solidFill>
                  <a:schemeClr val="tx1"/>
                </a:solidFill>
              </a:rPr>
              <a:t>הדינמיקה אינה רק של כלכלה , אלא גם של קצב השתנות הטכנולוגיה. וזה משליך על צורת הלימוד :</a:t>
            </a:r>
          </a:p>
          <a:p>
            <a:pPr algn="r" rtl="1"/>
            <a:r>
              <a:rPr lang="he-IL" sz="1200" dirty="0">
                <a:solidFill>
                  <a:schemeClr val="tx1"/>
                </a:solidFill>
              </a:rPr>
              <a:t>בניגוד מוחלט לשנים עברו, בהם הידע המקצועי שנדרש עבר מאב לבן וסיפק פרנסה לאורך דורות,  </a:t>
            </a:r>
          </a:p>
          <a:p>
            <a:pPr algn="r" rtl="1"/>
            <a:r>
              <a:rPr lang="he-IL" sz="1200" dirty="0">
                <a:solidFill>
                  <a:schemeClr val="tx1"/>
                </a:solidFill>
              </a:rPr>
              <a:t>כיום </a:t>
            </a:r>
            <a:r>
              <a:rPr lang="he-IL" sz="1200" b="1" dirty="0">
                <a:solidFill>
                  <a:schemeClr val="tx1"/>
                </a:solidFill>
              </a:rPr>
              <a:t>הידע המקצועי שנלמד בבית הספר</a:t>
            </a:r>
            <a:r>
              <a:rPr lang="he-IL" sz="1200" dirty="0">
                <a:solidFill>
                  <a:schemeClr val="tx1"/>
                </a:solidFill>
              </a:rPr>
              <a:t>  </a:t>
            </a:r>
            <a:r>
              <a:rPr lang="he-IL" sz="1200" b="1" dirty="0">
                <a:solidFill>
                  <a:schemeClr val="tx1"/>
                </a:solidFill>
              </a:rPr>
              <a:t>לא ישים למפעל ספציפי בטכנולוגיה חדישה שבכלל נולדה אחרי </a:t>
            </a:r>
            <a:r>
              <a:rPr lang="he-IL" sz="1200" b="1" dirty="0" smtClean="0">
                <a:solidFill>
                  <a:schemeClr val="tx1"/>
                </a:solidFill>
              </a:rPr>
              <a:t>קבלת התעודה</a:t>
            </a:r>
            <a:r>
              <a:rPr lang="he-IL" sz="1200" dirty="0" smtClean="0">
                <a:solidFill>
                  <a:schemeClr val="tx1"/>
                </a:solidFill>
              </a:rPr>
              <a:t> </a:t>
            </a:r>
            <a:r>
              <a:rPr lang="he-IL" sz="1200" dirty="0">
                <a:solidFill>
                  <a:schemeClr val="tx1"/>
                </a:solidFill>
              </a:rPr>
              <a:t>. </a:t>
            </a:r>
          </a:p>
          <a:p>
            <a:pPr algn="r" rtl="1"/>
            <a:r>
              <a:rPr lang="he-IL" sz="1200" b="1" dirty="0">
                <a:solidFill>
                  <a:schemeClr val="tx1"/>
                </a:solidFill>
              </a:rPr>
              <a:t> </a:t>
            </a:r>
            <a:endParaRPr lang="he-IL" sz="1200" b="1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200" dirty="0">
                <a:solidFill>
                  <a:schemeClr val="tx1"/>
                </a:solidFill>
              </a:rPr>
              <a:t>בדור שלי </a:t>
            </a:r>
            <a:r>
              <a:rPr lang="he-IL" sz="1200" dirty="0" smtClean="0">
                <a:solidFill>
                  <a:schemeClr val="tx1"/>
                </a:solidFill>
              </a:rPr>
              <a:t>("בעלי עשרות שנות </a:t>
            </a:r>
            <a:r>
              <a:rPr lang="he-IL" sz="1200" dirty="0" err="1" smtClean="0">
                <a:solidFill>
                  <a:schemeClr val="tx1"/>
                </a:solidFill>
              </a:rPr>
              <a:t>נסיון</a:t>
            </a:r>
            <a:r>
              <a:rPr lang="he-IL" sz="1200" dirty="0" smtClean="0">
                <a:solidFill>
                  <a:schemeClr val="tx1"/>
                </a:solidFill>
              </a:rPr>
              <a:t>"), </a:t>
            </a:r>
            <a:r>
              <a:rPr lang="he-IL" sz="1200" dirty="0">
                <a:solidFill>
                  <a:schemeClr val="tx1"/>
                </a:solidFill>
              </a:rPr>
              <a:t>חלק נכבד מהידע המקצועי שנרכש בביה"ס הפך למיושן </a:t>
            </a:r>
            <a:r>
              <a:rPr lang="he-IL" sz="1200" dirty="0" smtClean="0">
                <a:solidFill>
                  <a:schemeClr val="tx1"/>
                </a:solidFill>
              </a:rPr>
              <a:t>לא מיד, אבל הרבה </a:t>
            </a:r>
            <a:r>
              <a:rPr lang="he-IL" sz="1200" b="1" dirty="0">
                <a:solidFill>
                  <a:schemeClr val="tx1"/>
                </a:solidFill>
              </a:rPr>
              <a:t>לפני </a:t>
            </a:r>
            <a:r>
              <a:rPr lang="he-IL" sz="1200" b="1" dirty="0" smtClean="0">
                <a:solidFill>
                  <a:schemeClr val="tx1"/>
                </a:solidFill>
              </a:rPr>
              <a:t>היציאה </a:t>
            </a:r>
            <a:r>
              <a:rPr lang="he-IL" sz="1200" b="1" dirty="0">
                <a:solidFill>
                  <a:schemeClr val="tx1"/>
                </a:solidFill>
              </a:rPr>
              <a:t>לפנסיה</a:t>
            </a:r>
            <a:r>
              <a:rPr lang="he-IL" sz="1200" dirty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dirty="0">
                <a:solidFill>
                  <a:schemeClr val="tx1"/>
                </a:solidFill>
              </a:rPr>
              <a:t>בעתיד הקרוב , סביר שהרבה מהידע </a:t>
            </a:r>
            <a:r>
              <a:rPr lang="he-IL" sz="1200" b="1" dirty="0">
                <a:solidFill>
                  <a:schemeClr val="tx1"/>
                </a:solidFill>
              </a:rPr>
              <a:t>יהפוך למיושן  לפני שהתלמיד יגיע למקום העבודה הראשון שלו </a:t>
            </a:r>
            <a:r>
              <a:rPr lang="he-IL" sz="1200" dirty="0" smtClean="0">
                <a:solidFill>
                  <a:schemeClr val="tx1"/>
                </a:solidFill>
              </a:rPr>
              <a:t>!</a:t>
            </a:r>
          </a:p>
          <a:p>
            <a:pPr algn="r" rtl="1"/>
            <a:endParaRPr lang="en-US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dirty="0">
                <a:solidFill>
                  <a:schemeClr val="tx1"/>
                </a:solidFill>
              </a:rPr>
              <a:t>כדי לשמר את </a:t>
            </a:r>
            <a:r>
              <a:rPr lang="he-IL" sz="1200" dirty="0" smtClean="0">
                <a:solidFill>
                  <a:schemeClr val="tx1"/>
                </a:solidFill>
              </a:rPr>
              <a:t>המצב היחסי שלנו בעולם, </a:t>
            </a:r>
            <a:r>
              <a:rPr lang="he-IL" sz="1200" dirty="0">
                <a:solidFill>
                  <a:schemeClr val="tx1"/>
                </a:solidFill>
              </a:rPr>
              <a:t>יש צורך להוציא לשוק תלמידים ש</a:t>
            </a:r>
            <a:r>
              <a:rPr lang="he-IL" sz="1200" b="1" dirty="0">
                <a:solidFill>
                  <a:schemeClr val="tx1"/>
                </a:solidFill>
              </a:rPr>
              <a:t>יודעים ללמוד </a:t>
            </a:r>
            <a:r>
              <a:rPr lang="he-IL" sz="1200" dirty="0">
                <a:solidFill>
                  <a:schemeClr val="tx1"/>
                </a:solidFill>
              </a:rPr>
              <a:t>דברים חדשים </a:t>
            </a:r>
            <a:r>
              <a:rPr lang="he-IL" sz="1200" b="1" dirty="0">
                <a:solidFill>
                  <a:schemeClr val="tx1"/>
                </a:solidFill>
              </a:rPr>
              <a:t>בעצמם</a:t>
            </a:r>
            <a:r>
              <a:rPr lang="he-IL" sz="1200" dirty="0">
                <a:solidFill>
                  <a:schemeClr val="tx1"/>
                </a:solidFill>
              </a:rPr>
              <a:t>, </a:t>
            </a:r>
            <a:endParaRPr lang="en-US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u="sng" dirty="0" smtClean="0">
                <a:solidFill>
                  <a:schemeClr val="tx1"/>
                </a:solidFill>
              </a:rPr>
              <a:t>שיודעים להתבונן ולזהות </a:t>
            </a:r>
            <a:r>
              <a:rPr lang="he-IL" sz="1200" u="sng" dirty="0">
                <a:solidFill>
                  <a:schemeClr val="tx1"/>
                </a:solidFill>
              </a:rPr>
              <a:t>בתוך המדיות החדשות את היתרונות והחולשות, </a:t>
            </a:r>
            <a:r>
              <a:rPr lang="he-IL" sz="1200" u="sng" dirty="0" smtClean="0">
                <a:solidFill>
                  <a:schemeClr val="tx1"/>
                </a:solidFill>
              </a:rPr>
              <a:t>ומסוגלים להגיב </a:t>
            </a:r>
            <a:r>
              <a:rPr lang="he-IL" sz="1200" u="sng" dirty="0">
                <a:solidFill>
                  <a:schemeClr val="tx1"/>
                </a:solidFill>
              </a:rPr>
              <a:t>בזריזות </a:t>
            </a:r>
            <a:r>
              <a:rPr lang="he-IL" sz="1200" u="sng" dirty="0" smtClean="0">
                <a:solidFill>
                  <a:schemeClr val="tx1"/>
                </a:solidFill>
              </a:rPr>
              <a:t>: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לא לפחד לנסות (דברים חדשים עליהם עדין אין ידע בסביבתך הקרובה),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 לדעת איך לבדוק באופן שיאפשר ללמוד </a:t>
            </a:r>
            <a:r>
              <a:rPr lang="he-IL" sz="1200" dirty="0" err="1" smtClean="0">
                <a:solidFill>
                  <a:schemeClr val="tx1"/>
                </a:solidFill>
              </a:rPr>
              <a:t>מהנסיון</a:t>
            </a:r>
            <a:r>
              <a:rPr lang="he-IL" sz="1200" dirty="0" smtClean="0">
                <a:solidFill>
                  <a:schemeClr val="tx1"/>
                </a:solidFill>
              </a:rPr>
              <a:t> (את הטוב - כדי לחזור עליו , את השגיאות - כדי </a:t>
            </a:r>
            <a:r>
              <a:rPr lang="he-IL" sz="1200" dirty="0" err="1" smtClean="0">
                <a:solidFill>
                  <a:schemeClr val="tx1"/>
                </a:solidFill>
              </a:rPr>
              <a:t>להמנע</a:t>
            </a:r>
            <a:r>
              <a:rPr lang="he-IL" sz="1200" dirty="0" smtClean="0">
                <a:solidFill>
                  <a:schemeClr val="tx1"/>
                </a:solidFill>
              </a:rPr>
              <a:t> מהן שוב)  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לשתף את הידע שלהם עם הקולגות (ידע שיתופי = למידה ארגונית = מכפיל כוח)</a:t>
            </a:r>
          </a:p>
          <a:p>
            <a:pPr algn="r" rtl="1"/>
            <a:endParaRPr lang="he-IL" sz="12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200" b="1" u="sng" dirty="0" smtClean="0">
                <a:solidFill>
                  <a:schemeClr val="tx1"/>
                </a:solidFill>
              </a:rPr>
              <a:t>לכן האתגר הגדול של בית הספר אינו לרשום ממוצע ציונים , אלא לכוון את התלמידים :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b="1" dirty="0" smtClean="0">
                <a:solidFill>
                  <a:schemeClr val="tx1"/>
                </a:solidFill>
              </a:rPr>
              <a:t>להבין את העקרונות , ולזכור אותם</a:t>
            </a:r>
            <a:r>
              <a:rPr lang="he-IL" sz="1200" dirty="0" smtClean="0">
                <a:solidFill>
                  <a:schemeClr val="tx1"/>
                </a:solidFill>
              </a:rPr>
              <a:t> (גם כשהידע צומח – רוב העקרונות נשארים אותם עקרונות</a:t>
            </a: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he-IL" sz="1200" dirty="0" smtClean="0">
                <a:solidFill>
                  <a:schemeClr val="tx1"/>
                </a:solidFill>
              </a:rPr>
              <a:t>. 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המתמטיקה והפיזיקה : גם את הפרטים לא יזיק לזכור – אלו שנלמדים בתיכון כן נשארים יציבים לאורך הדורות (והכרחיים ומועילים בהי-טק).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b="1" dirty="0" smtClean="0">
                <a:solidFill>
                  <a:schemeClr val="tx1"/>
                </a:solidFill>
              </a:rPr>
              <a:t>את הפרטים מותר לשכוח, כל עוד יש ביכולתך יכולת לשחזר אותם </a:t>
            </a:r>
            <a:r>
              <a:rPr lang="he-IL" sz="1200" dirty="0" smtClean="0">
                <a:solidFill>
                  <a:schemeClr val="tx1"/>
                </a:solidFill>
              </a:rPr>
              <a:t>(בין אם בכוחות עצמך, בין אם ע"י בלמידה מחדש בזמן קצר )</a:t>
            </a:r>
          </a:p>
          <a:p>
            <a:pPr algn="r" rtl="1"/>
            <a:endParaRPr lang="he-IL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b="1" dirty="0">
                <a:solidFill>
                  <a:schemeClr val="tx1"/>
                </a:solidFill>
              </a:rPr>
              <a:t>כמחנכים – האתגר הגדול </a:t>
            </a:r>
            <a:r>
              <a:rPr lang="he-IL" sz="1200" b="1" dirty="0" smtClean="0">
                <a:solidFill>
                  <a:schemeClr val="tx1"/>
                </a:solidFill>
              </a:rPr>
              <a:t>באמת: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למחוק </a:t>
            </a:r>
            <a:r>
              <a:rPr lang="he-IL" sz="1200" dirty="0">
                <a:solidFill>
                  <a:schemeClr val="tx1"/>
                </a:solidFill>
              </a:rPr>
              <a:t>את האשליה שציון טוב במבחן הוא חזות </a:t>
            </a:r>
            <a:r>
              <a:rPr lang="he-IL" sz="1200" dirty="0" err="1">
                <a:solidFill>
                  <a:schemeClr val="tx1"/>
                </a:solidFill>
              </a:rPr>
              <a:t>הכל</a:t>
            </a:r>
            <a:r>
              <a:rPr lang="he-IL" sz="1200" dirty="0">
                <a:solidFill>
                  <a:schemeClr val="tx1"/>
                </a:solidFill>
              </a:rPr>
              <a:t> </a:t>
            </a:r>
            <a:r>
              <a:rPr lang="he-IL" sz="1200" dirty="0" smtClean="0">
                <a:solidFill>
                  <a:schemeClr val="tx1"/>
                </a:solidFill>
              </a:rPr>
              <a:t>,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להחליפו </a:t>
            </a:r>
            <a:r>
              <a:rPr lang="he-IL" sz="1200" dirty="0">
                <a:solidFill>
                  <a:schemeClr val="tx1"/>
                </a:solidFill>
              </a:rPr>
              <a:t>בחוויה שתחביב יכול לתגמל גם רגשית וגם כלכלית (ואשרי מי שעובד כדי ליהנות , ולא רק כדי לחיות). </a:t>
            </a:r>
            <a:endParaRPr lang="he-IL" sz="1200" dirty="0" smtClean="0">
              <a:solidFill>
                <a:schemeClr val="tx1"/>
              </a:solidFill>
            </a:endParaRPr>
          </a:p>
          <a:p>
            <a:pPr marL="171450" indent="-171450" algn="r" rtl="1">
              <a:buFont typeface="Arial" pitchFamily="34" charset="0"/>
              <a:buChar char="•"/>
            </a:pPr>
            <a:endParaRPr lang="he-IL" sz="1200" dirty="0">
              <a:solidFill>
                <a:schemeClr val="tx1"/>
              </a:solidFill>
            </a:endParaRPr>
          </a:p>
          <a:p>
            <a:pPr algn="r" rtl="1"/>
            <a:endParaRPr lang="en-US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b="1" dirty="0">
                <a:solidFill>
                  <a:schemeClr val="tx1"/>
                </a:solidFill>
              </a:rPr>
              <a:t>הפלטפורמה </a:t>
            </a:r>
            <a:r>
              <a:rPr lang="he-IL" sz="1200" b="1" dirty="0" smtClean="0">
                <a:solidFill>
                  <a:schemeClr val="tx1"/>
                </a:solidFill>
              </a:rPr>
              <a:t>הספציפית  </a:t>
            </a:r>
            <a:r>
              <a:rPr lang="he-IL" sz="1200" b="1" dirty="0">
                <a:solidFill>
                  <a:schemeClr val="tx1"/>
                </a:solidFill>
              </a:rPr>
              <a:t>(ארדואינו) יכולה לספק את </a:t>
            </a:r>
            <a:r>
              <a:rPr lang="he-IL" sz="1200" b="1" dirty="0" smtClean="0">
                <a:solidFill>
                  <a:schemeClr val="tx1"/>
                </a:solidFill>
              </a:rPr>
              <a:t>התשתית  </a:t>
            </a:r>
            <a:r>
              <a:rPr lang="he-IL" sz="1200" dirty="0" smtClean="0">
                <a:solidFill>
                  <a:schemeClr val="tx1"/>
                </a:solidFill>
              </a:rPr>
              <a:t>- בזכות ה"מחיר המצחיק" , הסביבה התומכת, והתחכום של הכלי.</a:t>
            </a:r>
          </a:p>
          <a:p>
            <a:pPr algn="r" rtl="1"/>
            <a:r>
              <a:rPr lang="he-IL" sz="1200" b="1" dirty="0" smtClean="0">
                <a:solidFill>
                  <a:schemeClr val="tx1"/>
                </a:solidFill>
              </a:rPr>
              <a:t>והמורה </a:t>
            </a:r>
            <a:r>
              <a:rPr lang="he-IL" sz="1200" b="1" dirty="0">
                <a:solidFill>
                  <a:schemeClr val="tx1"/>
                </a:solidFill>
              </a:rPr>
              <a:t>יכול לספק את ההזדמנות</a:t>
            </a:r>
            <a:r>
              <a:rPr lang="he-IL" sz="1200" dirty="0">
                <a:solidFill>
                  <a:schemeClr val="tx1"/>
                </a:solidFill>
              </a:rPr>
              <a:t>. </a:t>
            </a:r>
            <a:endParaRPr lang="en-US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dirty="0">
                <a:solidFill>
                  <a:schemeClr val="tx1"/>
                </a:solidFill>
              </a:rPr>
              <a:t> </a:t>
            </a:r>
            <a:endParaRPr lang="en-US" sz="1200" dirty="0">
              <a:solidFill>
                <a:schemeClr val="tx1"/>
              </a:solidFill>
            </a:endParaRPr>
          </a:p>
          <a:p>
            <a:pPr algn="r" rtl="1"/>
            <a:endParaRPr lang="he-IL" sz="1200" dirty="0" smtClean="0">
              <a:solidFill>
                <a:schemeClr val="tx1"/>
              </a:solidFill>
            </a:endParaRPr>
          </a:p>
          <a:p>
            <a:pPr algn="r" rtl="1"/>
            <a:endParaRPr lang="he-IL" sz="1200" dirty="0" smtClean="0">
              <a:solidFill>
                <a:schemeClr val="tx1"/>
              </a:solidFill>
            </a:endParaRPr>
          </a:p>
          <a:p>
            <a:pPr algn="r" rtl="1"/>
            <a:endParaRPr lang="he-IL" sz="1200" dirty="0" smtClean="0">
              <a:solidFill>
                <a:schemeClr val="tx1"/>
              </a:solidFill>
            </a:endParaRPr>
          </a:p>
          <a:p>
            <a:pPr algn="r" rtl="1"/>
            <a:endParaRPr lang="he-IL" sz="1200" b="1" dirty="0" smtClean="0">
              <a:solidFill>
                <a:schemeClr val="tx1"/>
              </a:solidFill>
            </a:endParaRPr>
          </a:p>
          <a:p>
            <a:pPr algn="r" rtl="1"/>
            <a:endParaRPr lang="he-IL" sz="1200" b="1" u="sng" dirty="0" smtClean="0">
              <a:solidFill>
                <a:schemeClr val="tx1"/>
              </a:solidFill>
            </a:endParaRPr>
          </a:p>
          <a:p>
            <a:pPr algn="r" rtl="1"/>
            <a:endParaRPr lang="he-IL" sz="1200" b="1" dirty="0" smtClean="0">
              <a:solidFill>
                <a:schemeClr val="tx1"/>
              </a:solidFill>
            </a:endParaRPr>
          </a:p>
          <a:p>
            <a:pPr algn="r" rtl="1"/>
            <a:endParaRPr lang="he-IL" sz="1700" b="1" dirty="0">
              <a:solidFill>
                <a:schemeClr val="tx1"/>
              </a:solidFill>
            </a:endParaRPr>
          </a:p>
          <a:p>
            <a:pPr algn="r" rtl="1"/>
            <a:endParaRPr lang="he-IL" sz="1700" dirty="0" smtClean="0">
              <a:solidFill>
                <a:schemeClr val="tx1"/>
              </a:solidFill>
            </a:endParaRPr>
          </a:p>
          <a:p>
            <a:pPr algn="r" rtl="1"/>
            <a:endParaRPr lang="he-IL" sz="1700" dirty="0" smtClean="0">
              <a:solidFill>
                <a:schemeClr val="tx1"/>
              </a:solidFill>
            </a:endParaRPr>
          </a:p>
          <a:p>
            <a:pPr algn="r" rtl="1"/>
            <a:endParaRPr lang="he-IL" sz="1700" dirty="0" smtClean="0">
              <a:solidFill>
                <a:schemeClr val="tx1"/>
              </a:solidFill>
            </a:endParaRPr>
          </a:p>
          <a:p>
            <a:pPr algn="r" rtl="1"/>
            <a:endParaRPr lang="he-IL" sz="1700" b="1" dirty="0">
              <a:solidFill>
                <a:schemeClr val="tx1"/>
              </a:solidFill>
            </a:endParaRPr>
          </a:p>
          <a:p>
            <a:pPr algn="r" rtl="1"/>
            <a:endParaRPr lang="en-US" sz="1700" b="1" baseline="30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" y="6010385"/>
            <a:ext cx="1527969" cy="847615"/>
            <a:chOff x="315871" y="3429000"/>
            <a:chExt cx="1704182" cy="95091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839" y="4148138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78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pPr rtl="1"/>
            <a:r>
              <a:rPr lang="he-IL" sz="2000" b="1" u="sng" dirty="0" smtClean="0"/>
              <a:t>השתלמות מורים לאלקטרוניקה בארדואינו</a:t>
            </a:r>
            <a:r>
              <a:rPr lang="he-IL" sz="2000" dirty="0" smtClean="0"/>
              <a:t/>
            </a:r>
            <a:br>
              <a:rPr lang="he-IL" sz="2000" dirty="0" smtClean="0"/>
            </a:br>
            <a:r>
              <a:rPr lang="he-IL" sz="2000" b="1" u="sng" dirty="0" smtClean="0"/>
              <a:t> </a:t>
            </a:r>
            <a:r>
              <a:rPr lang="he-IL" sz="2000" b="1" u="sng" dirty="0" smtClean="0">
                <a:solidFill>
                  <a:srgbClr val="3D1FF3"/>
                </a:solidFill>
              </a:rPr>
              <a:t>מהדורה </a:t>
            </a:r>
            <a:r>
              <a:rPr lang="he-IL" sz="2000" b="1" u="sng" dirty="0" err="1" smtClean="0">
                <a:solidFill>
                  <a:srgbClr val="3D1FF3"/>
                </a:solidFill>
              </a:rPr>
              <a:t>נסיונית</a:t>
            </a:r>
            <a:r>
              <a:rPr lang="he-IL" sz="2000" b="1" u="sng" dirty="0" smtClean="0">
                <a:solidFill>
                  <a:srgbClr val="3D1FF3"/>
                </a:solidFill>
              </a:rPr>
              <a:t>                                                                                       </a:t>
            </a:r>
            <a:r>
              <a:rPr lang="he-IL" sz="2000" dirty="0" smtClean="0"/>
              <a:t/>
            </a:r>
            <a:br>
              <a:rPr lang="he-IL" sz="2000" dirty="0" smtClean="0"/>
            </a:br>
            <a:r>
              <a:rPr lang="he-IL" sz="1300" dirty="0" smtClean="0"/>
              <a:t> כתב: יגאל שפירא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61549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4711" y="533400"/>
            <a:ext cx="2936003" cy="1077218"/>
          </a:xfrm>
          <a:prstGeom prst="rect">
            <a:avLst/>
          </a:prstGeom>
          <a:solidFill>
            <a:srgbClr val="FFFF00">
              <a:alpha val="51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>
                <a:solidFill>
                  <a:srgbClr val="3D1FF3"/>
                </a:solidFill>
              </a:rPr>
              <a:t>בשקפים אלו אין אנימציה :</a:t>
            </a:r>
          </a:p>
          <a:p>
            <a:pPr algn="r" rtl="1"/>
            <a:r>
              <a:rPr lang="he-IL" sz="1200" b="1" dirty="0" smtClean="0">
                <a:solidFill>
                  <a:srgbClr val="3D1FF3"/>
                </a:solidFill>
              </a:rPr>
              <a:t>אפשר (ורצוי) לצפות בפורמט </a:t>
            </a:r>
            <a:r>
              <a:rPr lang="en-US" sz="1200" b="1" dirty="0" smtClean="0">
                <a:solidFill>
                  <a:srgbClr val="3D1FF3"/>
                </a:solidFill>
              </a:rPr>
              <a:t>PDF</a:t>
            </a:r>
            <a:r>
              <a:rPr lang="he-IL" sz="1200" dirty="0" smtClean="0">
                <a:solidFill>
                  <a:srgbClr val="3D1FF3"/>
                </a:solidFill>
              </a:rPr>
              <a:t>.</a:t>
            </a:r>
          </a:p>
          <a:p>
            <a:pPr algn="r" rtl="1"/>
            <a:r>
              <a:rPr lang="he-IL" sz="1200" b="1" u="sng" dirty="0" smtClean="0">
                <a:solidFill>
                  <a:srgbClr val="3D1FF3"/>
                </a:solidFill>
              </a:rPr>
              <a:t>כי:</a:t>
            </a:r>
            <a:endParaRPr lang="he-IL" sz="1600" b="1" u="sng" dirty="0" smtClean="0"/>
          </a:p>
          <a:p>
            <a:pPr algn="r" rtl="1"/>
            <a:r>
              <a:rPr lang="he-IL" sz="1600" dirty="0" smtClean="0"/>
              <a:t>( </a:t>
            </a:r>
            <a:r>
              <a:rPr lang="en-US" sz="1600" b="1" dirty="0" smtClean="0"/>
              <a:t>CTRL-L</a:t>
            </a:r>
            <a:r>
              <a:rPr lang="he-IL" sz="1600" dirty="0" smtClean="0"/>
              <a:t> ממתג למסך מלא וחזרה</a:t>
            </a:r>
            <a:r>
              <a:rPr lang="he-IL" sz="1200" dirty="0" smtClean="0">
                <a:solidFill>
                  <a:srgbClr val="3D1FF3"/>
                </a:solidFill>
              </a:rPr>
              <a:t>)</a:t>
            </a:r>
            <a:endParaRPr lang="he-IL" sz="1200" dirty="0">
              <a:solidFill>
                <a:srgbClr val="3D1FF3"/>
              </a:solidFill>
            </a:endParaRPr>
          </a:p>
          <a:p>
            <a:pPr algn="r" rtl="1"/>
            <a:r>
              <a:rPr lang="he-IL" sz="1200" dirty="0" smtClean="0">
                <a:solidFill>
                  <a:srgbClr val="3D1FF3"/>
                </a:solidFill>
              </a:rPr>
              <a:t>(</a:t>
            </a:r>
            <a:r>
              <a:rPr lang="he-IL" sz="1200" b="1" dirty="0" smtClean="0">
                <a:solidFill>
                  <a:srgbClr val="006600"/>
                </a:solidFill>
              </a:rPr>
              <a:t>ואפשר להגדיל כדי לקרוא פרטים קטנטנים </a:t>
            </a:r>
            <a:r>
              <a:rPr lang="he-IL" sz="1200" dirty="0" smtClean="0">
                <a:solidFill>
                  <a:srgbClr val="3D1FF3"/>
                </a:solidFill>
              </a:rPr>
              <a:t>)</a:t>
            </a:r>
            <a:endParaRPr lang="en-US" sz="1200" dirty="0">
              <a:solidFill>
                <a:srgbClr val="3D1FF3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10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915400" cy="762000"/>
          </a:xfrm>
          <a:ln w="254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r" rtl="1"/>
            <a:r>
              <a:rPr lang="he-IL" sz="2000" dirty="0" smtClean="0"/>
              <a:t> </a:t>
            </a:r>
            <a:r>
              <a:rPr lang="he-IL" sz="2400" b="1" dirty="0">
                <a:solidFill>
                  <a:srgbClr val="2919F9"/>
                </a:solidFill>
              </a:rPr>
              <a:t>פרק </a:t>
            </a:r>
            <a:r>
              <a:rPr lang="en-US" sz="2400" b="1" dirty="0" smtClean="0">
                <a:solidFill>
                  <a:srgbClr val="2919F9"/>
                </a:solidFill>
              </a:rPr>
              <a:t>1</a:t>
            </a:r>
            <a:r>
              <a:rPr lang="he-IL" sz="2400" b="1" dirty="0" smtClean="0">
                <a:solidFill>
                  <a:srgbClr val="2919F9"/>
                </a:solidFill>
              </a:rPr>
              <a:t> </a:t>
            </a:r>
            <a:r>
              <a:rPr lang="he-IL" sz="2000" u="sng" dirty="0"/>
              <a:t>: </a:t>
            </a:r>
            <a:r>
              <a:rPr lang="he-IL" sz="2000" b="1" u="sng" dirty="0" smtClean="0"/>
              <a:t>השתלמות מורים לאלקטרוניקה – </a:t>
            </a:r>
            <a:r>
              <a:rPr lang="he-IL" sz="2400" b="1" u="sng" dirty="0" smtClean="0"/>
              <a:t>ארדואינו -  </a:t>
            </a:r>
            <a:r>
              <a:rPr lang="he-IL" sz="2400" b="1" u="sng" dirty="0" smtClean="0">
                <a:solidFill>
                  <a:srgbClr val="3D1FF3"/>
                </a:solidFill>
              </a:rPr>
              <a:t>מהדורה </a:t>
            </a:r>
            <a:r>
              <a:rPr lang="he-IL" sz="2400" b="1" u="sng" dirty="0" err="1" smtClean="0">
                <a:solidFill>
                  <a:srgbClr val="3D1FF3"/>
                </a:solidFill>
              </a:rPr>
              <a:t>נסיונית</a:t>
            </a:r>
            <a:r>
              <a:rPr lang="he-IL" sz="2000" dirty="0" smtClean="0"/>
              <a:t>: </a:t>
            </a:r>
            <a:r>
              <a:rPr lang="he-IL" sz="1000" dirty="0" smtClean="0"/>
              <a:t>             </a:t>
            </a:r>
            <a:r>
              <a:rPr lang="he-IL" sz="600" dirty="0" smtClean="0"/>
              <a:t/>
            </a:r>
            <a:br>
              <a:rPr lang="he-IL" sz="600" dirty="0" smtClean="0"/>
            </a:br>
            <a:r>
              <a:rPr lang="he-IL" sz="2000" dirty="0"/>
              <a:t> </a:t>
            </a:r>
            <a:r>
              <a:rPr lang="he-IL" sz="2000" dirty="0" smtClean="0"/>
              <a:t>            </a:t>
            </a:r>
            <a:r>
              <a:rPr lang="he-IL" sz="2800" dirty="0" smtClean="0"/>
              <a:t> </a:t>
            </a:r>
            <a:r>
              <a:rPr lang="he-IL" sz="2800" b="1" dirty="0" smtClean="0"/>
              <a:t>אודות,</a:t>
            </a:r>
            <a:r>
              <a:rPr lang="he-IL" sz="3600" b="1" dirty="0" smtClean="0"/>
              <a:t> </a:t>
            </a:r>
            <a:r>
              <a:rPr lang="he-IL" sz="2800" b="1" dirty="0" smtClean="0"/>
              <a:t>המטרות , מבנה הספר , ציוד נדרש</a:t>
            </a:r>
            <a:endParaRPr lang="en-US" sz="2800" b="1" dirty="0">
              <a:solidFill>
                <a:srgbClr val="3D1FF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1181224"/>
            <a:ext cx="5738238" cy="5067410"/>
          </a:xfrm>
        </p:spPr>
        <p:txBody>
          <a:bodyPr>
            <a:normAutofit/>
          </a:bodyPr>
          <a:lstStyle/>
          <a:p>
            <a:pPr algn="r" rtl="1"/>
            <a:r>
              <a:rPr lang="he-IL" sz="1600" b="1" u="sng" dirty="0" smtClean="0">
                <a:solidFill>
                  <a:schemeClr val="tx1"/>
                </a:solidFill>
              </a:rPr>
              <a:t>"גילוי נאות"</a:t>
            </a:r>
          </a:p>
          <a:p>
            <a:pPr algn="r" rtl="1"/>
            <a:r>
              <a:rPr lang="he-IL" sz="1600" dirty="0" smtClean="0">
                <a:solidFill>
                  <a:schemeClr val="tx1"/>
                </a:solidFill>
              </a:rPr>
              <a:t>ספר זה נבנה לצורך העברת השתלמות מורים של בתי"ס תיכוניים לאלקטרוניקה </a:t>
            </a:r>
            <a:r>
              <a:rPr lang="he-IL" sz="1600" dirty="0" err="1" smtClean="0">
                <a:solidFill>
                  <a:schemeClr val="tx1"/>
                </a:solidFill>
              </a:rPr>
              <a:t>בהקף</a:t>
            </a:r>
            <a:r>
              <a:rPr lang="he-IL" sz="1600" dirty="0" smtClean="0">
                <a:solidFill>
                  <a:schemeClr val="tx1"/>
                </a:solidFill>
              </a:rPr>
              <a:t> 30 שעות, מבוסס על כרטיסון </a:t>
            </a:r>
            <a:r>
              <a:rPr lang="en-US" sz="1600" b="1" dirty="0" smtClean="0">
                <a:solidFill>
                  <a:srgbClr val="2919F9"/>
                </a:solidFill>
              </a:rPr>
              <a:t>Arduino mega2560</a:t>
            </a:r>
            <a:endParaRPr lang="he-IL" sz="1600" b="1" dirty="0" smtClean="0">
              <a:solidFill>
                <a:srgbClr val="2919F9"/>
              </a:solidFill>
            </a:endParaRPr>
          </a:p>
          <a:p>
            <a:pPr algn="r" rtl="1"/>
            <a:endParaRPr lang="he-IL" sz="3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600" dirty="0" smtClean="0">
                <a:solidFill>
                  <a:schemeClr val="tx1"/>
                </a:solidFill>
              </a:rPr>
              <a:t>החומר מכיל מעבר להיקף 30 שעות , מתוך כוונה "למשוך כלפי מעלה". </a:t>
            </a:r>
          </a:p>
          <a:p>
            <a:pPr algn="r" rtl="1"/>
            <a:r>
              <a:rPr lang="he-IL" sz="1600" b="1" dirty="0" smtClean="0">
                <a:solidFill>
                  <a:schemeClr val="tx1"/>
                </a:solidFill>
              </a:rPr>
              <a:t>בפרק 1.3 יסומן מהו החומר המינימלי בו נדרש לשלוט -   </a:t>
            </a:r>
          </a:p>
          <a:p>
            <a:pPr algn="r" rtl="1"/>
            <a:r>
              <a:rPr lang="he-IL" sz="1600" b="1" dirty="0">
                <a:solidFill>
                  <a:schemeClr val="tx1"/>
                </a:solidFill>
              </a:rPr>
              <a:t> </a:t>
            </a:r>
            <a:r>
              <a:rPr lang="he-IL" sz="1600" b="1" dirty="0" smtClean="0">
                <a:solidFill>
                  <a:schemeClr val="tx1"/>
                </a:solidFill>
              </a:rPr>
              <a:t>              להשגת היעד של ההשתלמות.  </a:t>
            </a:r>
          </a:p>
          <a:p>
            <a:pPr algn="r" rtl="1"/>
            <a:endParaRPr lang="he-IL" sz="1600" b="1" u="sng" dirty="0">
              <a:solidFill>
                <a:srgbClr val="2919F9"/>
              </a:solidFill>
            </a:endParaRPr>
          </a:p>
          <a:p>
            <a:pPr algn="r" rtl="1"/>
            <a:r>
              <a:rPr lang="he-IL" sz="2000" b="1" u="sng" dirty="0">
                <a:solidFill>
                  <a:srgbClr val="2919F9"/>
                </a:solidFill>
              </a:rPr>
              <a:t>תוכן פרק זה</a:t>
            </a:r>
            <a:r>
              <a:rPr lang="he-IL" sz="2000" b="1" u="sng" dirty="0">
                <a:solidFill>
                  <a:schemeClr val="tx1"/>
                </a:solidFill>
              </a:rPr>
              <a:t>:</a:t>
            </a:r>
            <a:endParaRPr lang="he-IL" sz="1600" b="1" u="sng" dirty="0">
              <a:solidFill>
                <a:schemeClr val="tx1"/>
              </a:solidFill>
            </a:endParaRPr>
          </a:p>
          <a:p>
            <a:pPr algn="r" rtl="1"/>
            <a:endParaRPr lang="he-IL" sz="1600" b="1" u="sng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600" b="1" dirty="0" smtClean="0">
                <a:solidFill>
                  <a:srgbClr val="2919F9"/>
                </a:solidFill>
              </a:rPr>
              <a:t>1.1</a:t>
            </a:r>
            <a:r>
              <a:rPr lang="he-IL" sz="1600" b="1" dirty="0" smtClean="0">
                <a:solidFill>
                  <a:schemeClr val="tx1"/>
                </a:solidFill>
              </a:rPr>
              <a:t> </a:t>
            </a:r>
            <a:r>
              <a:rPr lang="he-IL" sz="1600" b="1" dirty="0">
                <a:solidFill>
                  <a:schemeClr val="tx1"/>
                </a:solidFill>
              </a:rPr>
              <a:t>הנושא, המטרות, למי  מיועד</a:t>
            </a:r>
          </a:p>
          <a:p>
            <a:pPr algn="r" rtl="1"/>
            <a:endParaRPr lang="he-IL" sz="4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00" b="1" dirty="0">
              <a:solidFill>
                <a:schemeClr val="tx1"/>
              </a:solidFill>
            </a:endParaRPr>
          </a:p>
          <a:p>
            <a:pPr algn="r" rtl="1"/>
            <a:r>
              <a:rPr lang="he-IL" sz="1600" b="1" dirty="0">
                <a:solidFill>
                  <a:srgbClr val="2919F9"/>
                </a:solidFill>
              </a:rPr>
              <a:t>1.2</a:t>
            </a:r>
            <a:r>
              <a:rPr lang="he-IL" sz="1600" b="1" dirty="0">
                <a:solidFill>
                  <a:schemeClr val="tx1"/>
                </a:solidFill>
              </a:rPr>
              <a:t> מבנה הספר</a:t>
            </a:r>
          </a:p>
          <a:p>
            <a:pPr algn="r" rtl="1"/>
            <a:endParaRPr lang="he-IL" sz="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00" b="1" dirty="0">
              <a:solidFill>
                <a:schemeClr val="tx1"/>
              </a:solidFill>
            </a:endParaRPr>
          </a:p>
          <a:p>
            <a:pPr algn="r" rtl="1"/>
            <a:r>
              <a:rPr lang="he-IL" sz="1600" b="1" dirty="0">
                <a:solidFill>
                  <a:srgbClr val="2919F9"/>
                </a:solidFill>
              </a:rPr>
              <a:t>1.3</a:t>
            </a:r>
            <a:r>
              <a:rPr lang="he-IL" sz="1600" b="1" dirty="0">
                <a:solidFill>
                  <a:schemeClr val="tx1"/>
                </a:solidFill>
              </a:rPr>
              <a:t> כיצד להתאים לרמות </a:t>
            </a:r>
            <a:r>
              <a:rPr lang="he-IL" sz="1600" b="1" dirty="0" smtClean="0">
                <a:solidFill>
                  <a:schemeClr val="tx1"/>
                </a:solidFill>
              </a:rPr>
              <a:t>שונות</a:t>
            </a:r>
          </a:p>
          <a:p>
            <a:pPr algn="r" rtl="1"/>
            <a:endParaRPr lang="he-IL" sz="1000" b="1" dirty="0" smtClean="0">
              <a:solidFill>
                <a:srgbClr val="2919F9"/>
              </a:solidFill>
            </a:endParaRPr>
          </a:p>
          <a:p>
            <a:pPr algn="r" rtl="1"/>
            <a:r>
              <a:rPr lang="he-IL" sz="1600" b="1" dirty="0" smtClean="0">
                <a:solidFill>
                  <a:srgbClr val="2919F9"/>
                </a:solidFill>
              </a:rPr>
              <a:t>1.4</a:t>
            </a:r>
            <a:r>
              <a:rPr lang="he-IL" sz="1600" b="1" dirty="0" smtClean="0">
                <a:solidFill>
                  <a:schemeClr val="tx1"/>
                </a:solidFill>
              </a:rPr>
              <a:t> ציוד נדרש לצורך </a:t>
            </a:r>
            <a:r>
              <a:rPr lang="he-IL" sz="1600" b="1" dirty="0" err="1" smtClean="0">
                <a:solidFill>
                  <a:schemeClr val="tx1"/>
                </a:solidFill>
              </a:rPr>
              <a:t>תירגול</a:t>
            </a:r>
            <a:r>
              <a:rPr lang="he-IL" sz="1600" b="1" dirty="0" smtClean="0">
                <a:solidFill>
                  <a:schemeClr val="tx1"/>
                </a:solidFill>
              </a:rPr>
              <a:t> </a:t>
            </a:r>
            <a:endParaRPr lang="he-IL" sz="1600" b="1" dirty="0">
              <a:solidFill>
                <a:schemeClr val="tx1"/>
              </a:solidFill>
            </a:endParaRPr>
          </a:p>
          <a:p>
            <a:pPr algn="r" rtl="1"/>
            <a:endParaRPr lang="he-IL" sz="800" b="1" dirty="0">
              <a:solidFill>
                <a:schemeClr val="tx1"/>
              </a:solidFill>
            </a:endParaRPr>
          </a:p>
          <a:p>
            <a:pPr algn="r" rtl="1"/>
            <a:r>
              <a:rPr lang="he-IL" sz="1600" b="1" dirty="0" smtClean="0">
                <a:solidFill>
                  <a:srgbClr val="2919F9"/>
                </a:solidFill>
              </a:rPr>
              <a:t>1.5 </a:t>
            </a:r>
            <a:r>
              <a:rPr lang="he-IL" sz="1600" b="1" dirty="0">
                <a:solidFill>
                  <a:srgbClr val="2919F9"/>
                </a:solidFill>
              </a:rPr>
              <a:t>"נספח למבוא" </a:t>
            </a:r>
            <a:r>
              <a:rPr lang="he-IL" sz="1600" b="1" dirty="0">
                <a:solidFill>
                  <a:schemeClr val="tx1"/>
                </a:solidFill>
              </a:rPr>
              <a:t>: </a:t>
            </a:r>
            <a:r>
              <a:rPr lang="he-IL" sz="1600" b="1" dirty="0" smtClean="0">
                <a:solidFill>
                  <a:schemeClr val="tx1"/>
                </a:solidFill>
              </a:rPr>
              <a:t>על הכותב, והמוטיבציות </a:t>
            </a:r>
            <a:r>
              <a:rPr lang="he-IL" sz="1600" b="1" dirty="0">
                <a:solidFill>
                  <a:schemeClr val="tx1"/>
                </a:solidFill>
              </a:rPr>
              <a:t>שמאחורי ספר זה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100" b="1" dirty="0" smtClean="0">
              <a:solidFill>
                <a:schemeClr val="tx1"/>
              </a:solidFill>
            </a:endParaRPr>
          </a:p>
          <a:p>
            <a:pPr algn="r" rtl="1"/>
            <a:endParaRPr lang="he-IL" sz="400" b="1" dirty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en-US" sz="1800" b="1" baseline="30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40145" y="4913373"/>
            <a:ext cx="2057400" cy="993713"/>
            <a:chOff x="878950" y="3844987"/>
            <a:chExt cx="2057400" cy="993713"/>
          </a:xfrm>
        </p:grpSpPr>
        <p:sp>
          <p:nvSpPr>
            <p:cNvPr id="8" name="TextBox 7"/>
            <p:cNvSpPr txBox="1"/>
            <p:nvPr/>
          </p:nvSpPr>
          <p:spPr>
            <a:xfrm>
              <a:off x="878950" y="3844987"/>
              <a:ext cx="2057400" cy="646331"/>
            </a:xfrm>
            <a:prstGeom prst="rect">
              <a:avLst/>
            </a:prstGeom>
            <a:solidFill>
              <a:srgbClr val="FFFF00">
                <a:alpha val="7000"/>
              </a:srgb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dirty="0" smtClean="0"/>
                <a:t>בכל שקף יש פינת "היכן אנחנו"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143000" y="4495800"/>
              <a:ext cx="274734" cy="3429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52400" y="990600"/>
            <a:ext cx="2832891" cy="1384995"/>
          </a:xfrm>
          <a:prstGeom prst="rect">
            <a:avLst/>
          </a:prstGeom>
          <a:solidFill>
            <a:srgbClr val="92D050">
              <a:alpha val="28000"/>
            </a:srgbClr>
          </a:solidFill>
          <a:ln w="15875">
            <a:solidFill>
              <a:srgbClr val="3D1FF3"/>
            </a:solidFill>
          </a:ln>
        </p:spPr>
        <p:txBody>
          <a:bodyPr wrap="none" rtlCol="0">
            <a:spAutoFit/>
          </a:bodyPr>
          <a:lstStyle/>
          <a:p>
            <a:pPr algn="r" rtl="1"/>
            <a:endParaRPr lang="he-IL" sz="1200" b="1" dirty="0" smtClean="0"/>
          </a:p>
          <a:p>
            <a:pPr algn="r" rtl="1"/>
            <a:r>
              <a:rPr lang="he-IL" sz="1200" b="1" dirty="0" smtClean="0"/>
              <a:t>תודה מיוחדת למורה מוטי מאיר </a:t>
            </a:r>
          </a:p>
          <a:p>
            <a:pPr algn="r" rtl="1"/>
            <a:endParaRPr lang="he-IL" sz="1200" b="1" dirty="0"/>
          </a:p>
          <a:p>
            <a:pPr algn="r" rtl="1"/>
            <a:r>
              <a:rPr lang="he-IL" sz="1200" b="1" dirty="0" smtClean="0"/>
              <a:t>שנתן דוגמה והכוונה </a:t>
            </a:r>
          </a:p>
          <a:p>
            <a:pPr algn="r" rtl="1"/>
            <a:endParaRPr lang="he-IL" sz="1200" b="1" dirty="0" smtClean="0"/>
          </a:p>
          <a:p>
            <a:pPr algn="r" rtl="1"/>
            <a:r>
              <a:rPr lang="he-IL" sz="1200" b="1" dirty="0" smtClean="0"/>
              <a:t>על לימוד וחינוך תלמידים ומורים בנושא זה </a:t>
            </a:r>
          </a:p>
          <a:p>
            <a:pPr algn="r" rtl="1"/>
            <a:endParaRPr lang="en-US" sz="1200" dirty="0">
              <a:solidFill>
                <a:srgbClr val="2919F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31030" y="5791200"/>
            <a:ext cx="1603068" cy="938719"/>
          </a:xfrm>
          <a:prstGeom prst="rect">
            <a:avLst/>
          </a:prstGeom>
          <a:solidFill>
            <a:srgbClr val="FFFF00">
              <a:alpha val="11000"/>
            </a:srgb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900" b="1" dirty="0">
                <a:solidFill>
                  <a:srgbClr val="2919F9"/>
                </a:solidFill>
              </a:rPr>
              <a:t>1.1</a:t>
            </a:r>
            <a:r>
              <a:rPr lang="he-IL" sz="900" b="1" dirty="0"/>
              <a:t> </a:t>
            </a:r>
            <a:r>
              <a:rPr lang="he-IL" sz="900" b="1" dirty="0" smtClean="0"/>
              <a:t>נושא</a:t>
            </a:r>
            <a:r>
              <a:rPr lang="he-IL" sz="900" b="1" dirty="0"/>
              <a:t>, </a:t>
            </a:r>
            <a:r>
              <a:rPr lang="he-IL" sz="900" b="1" dirty="0" smtClean="0"/>
              <a:t>מטרות</a:t>
            </a:r>
            <a:r>
              <a:rPr lang="he-IL" sz="900" b="1" dirty="0"/>
              <a:t>, למי  מיועד</a:t>
            </a:r>
          </a:p>
          <a:p>
            <a:pPr algn="r" rtl="1"/>
            <a:endParaRPr lang="he-IL" sz="200" b="1" dirty="0"/>
          </a:p>
          <a:p>
            <a:pPr marL="285750" indent="-285750" algn="r" rtl="1">
              <a:buFont typeface="Arial" pitchFamily="34" charset="0"/>
              <a:buChar char="•"/>
            </a:pPr>
            <a:endParaRPr lang="he-IL" sz="200" b="1" dirty="0"/>
          </a:p>
          <a:p>
            <a:pPr algn="r" rtl="1"/>
            <a:r>
              <a:rPr lang="he-IL" sz="900" b="1" dirty="0">
                <a:solidFill>
                  <a:srgbClr val="2919F9"/>
                </a:solidFill>
              </a:rPr>
              <a:t>1.2</a:t>
            </a:r>
            <a:r>
              <a:rPr lang="he-IL" sz="900" b="1" dirty="0"/>
              <a:t> מבנה הספר</a:t>
            </a:r>
          </a:p>
          <a:p>
            <a:pPr algn="r" rtl="1"/>
            <a:endParaRPr lang="he-IL" sz="200" b="1" dirty="0"/>
          </a:p>
          <a:p>
            <a:pPr marL="285750" indent="-285750" algn="r" rtl="1">
              <a:buFont typeface="Arial" pitchFamily="34" charset="0"/>
              <a:buChar char="•"/>
            </a:pPr>
            <a:endParaRPr lang="he-IL" sz="200" b="1" dirty="0"/>
          </a:p>
          <a:p>
            <a:pPr algn="r" rtl="1"/>
            <a:r>
              <a:rPr lang="he-IL" sz="900" b="1" dirty="0">
                <a:solidFill>
                  <a:srgbClr val="2919F9"/>
                </a:solidFill>
              </a:rPr>
              <a:t>1.3</a:t>
            </a:r>
            <a:r>
              <a:rPr lang="he-IL" sz="900" b="1" dirty="0"/>
              <a:t> כיצד להתאים </a:t>
            </a:r>
            <a:r>
              <a:rPr lang="he-IL" sz="900" b="1" dirty="0" err="1" smtClean="0"/>
              <a:t>לרמותשונות</a:t>
            </a:r>
            <a:endParaRPr lang="he-IL" sz="900" b="1" dirty="0">
              <a:solidFill>
                <a:srgbClr val="2919F9"/>
              </a:solidFill>
            </a:endParaRPr>
          </a:p>
          <a:p>
            <a:pPr algn="r" rtl="1"/>
            <a:r>
              <a:rPr lang="he-IL" sz="900" b="1" dirty="0">
                <a:solidFill>
                  <a:srgbClr val="2919F9"/>
                </a:solidFill>
              </a:rPr>
              <a:t>1.4</a:t>
            </a:r>
            <a:r>
              <a:rPr lang="he-IL" sz="900" b="1" dirty="0"/>
              <a:t> ציוד נדרש לצורך </a:t>
            </a:r>
            <a:r>
              <a:rPr lang="he-IL" sz="900" b="1" dirty="0" err="1"/>
              <a:t>תירגול</a:t>
            </a:r>
            <a:r>
              <a:rPr lang="he-IL" sz="900" b="1" dirty="0"/>
              <a:t> </a:t>
            </a:r>
          </a:p>
          <a:p>
            <a:pPr algn="r" rtl="1"/>
            <a:endParaRPr lang="he-IL" sz="200" b="1" dirty="0"/>
          </a:p>
          <a:p>
            <a:pPr algn="r" rtl="1"/>
            <a:r>
              <a:rPr lang="he-IL" sz="900" b="1" dirty="0">
                <a:solidFill>
                  <a:srgbClr val="2919F9"/>
                </a:solidFill>
              </a:rPr>
              <a:t>1.5 </a:t>
            </a:r>
            <a:r>
              <a:rPr lang="he-IL" sz="900" b="1" dirty="0" smtClean="0"/>
              <a:t>על </a:t>
            </a:r>
            <a:r>
              <a:rPr lang="he-IL" sz="900" b="1" dirty="0"/>
              <a:t>הכותב, והמוטיבציות </a:t>
            </a:r>
            <a:endParaRPr lang="he-IL" sz="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" y="5907086"/>
            <a:ext cx="1527968" cy="950913"/>
            <a:chOff x="315871" y="3313113"/>
            <a:chExt cx="1704181" cy="10668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839" y="3313113"/>
              <a:ext cx="176213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10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915400" cy="381000"/>
          </a:xfrm>
          <a:ln w="25400">
            <a:noFill/>
          </a:ln>
        </p:spPr>
        <p:txBody>
          <a:bodyPr>
            <a:noAutofit/>
          </a:bodyPr>
          <a:lstStyle/>
          <a:p>
            <a:pPr algn="r" rtl="1"/>
            <a:r>
              <a:rPr lang="he-IL" sz="2000" dirty="0" smtClean="0"/>
              <a:t> </a:t>
            </a:r>
            <a:r>
              <a:rPr lang="he-IL" sz="2800" b="1" dirty="0">
                <a:solidFill>
                  <a:srgbClr val="2919F9"/>
                </a:solidFill>
              </a:rPr>
              <a:t>1.1</a:t>
            </a:r>
            <a:r>
              <a:rPr lang="he-IL" sz="2800" b="1" dirty="0"/>
              <a:t> </a:t>
            </a:r>
            <a:r>
              <a:rPr lang="he-IL" sz="2400" b="1" dirty="0" smtClean="0"/>
              <a:t>הנושא , </a:t>
            </a:r>
            <a:r>
              <a:rPr lang="he-IL" sz="2400" b="1" dirty="0"/>
              <a:t>למי  </a:t>
            </a:r>
            <a:r>
              <a:rPr lang="he-IL" sz="2400" b="1" dirty="0" smtClean="0"/>
              <a:t>מיועד </a:t>
            </a:r>
            <a:r>
              <a:rPr lang="he-IL" sz="2400" b="1" dirty="0"/>
              <a:t>, המטרות</a:t>
            </a:r>
            <a:endParaRPr lang="en-US" sz="2400" b="1" dirty="0">
              <a:solidFill>
                <a:srgbClr val="3D1FF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862438" cy="5639034"/>
          </a:xfrm>
        </p:spPr>
        <p:txBody>
          <a:bodyPr>
            <a:normAutofit/>
          </a:bodyPr>
          <a:lstStyle/>
          <a:p>
            <a:pPr algn="r" rtl="1"/>
            <a:r>
              <a:rPr lang="he-IL" sz="1600" b="1" u="sng" dirty="0" smtClean="0">
                <a:solidFill>
                  <a:srgbClr val="2919F9"/>
                </a:solidFill>
              </a:rPr>
              <a:t>ברמת הכותרות:</a:t>
            </a:r>
          </a:p>
          <a:p>
            <a:pPr algn="r" rtl="1"/>
            <a:endParaRPr lang="he-IL" sz="1100" b="1" u="sng" dirty="0" smtClean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rgbClr val="2919F9"/>
                </a:solidFill>
              </a:rPr>
              <a:t>הנושא    		- </a:t>
            </a:r>
            <a:r>
              <a:rPr lang="he-IL" sz="1600" b="1" dirty="0" smtClean="0">
                <a:solidFill>
                  <a:schemeClr val="tx1"/>
                </a:solidFill>
              </a:rPr>
              <a:t>הכרת </a:t>
            </a:r>
            <a:r>
              <a:rPr lang="he-IL" sz="1600" b="1" dirty="0" err="1" smtClean="0">
                <a:solidFill>
                  <a:schemeClr val="tx1"/>
                </a:solidFill>
              </a:rPr>
              <a:t>הארדואינו</a:t>
            </a:r>
            <a:r>
              <a:rPr lang="he-IL" sz="1600" b="1" dirty="0" smtClean="0">
                <a:solidFill>
                  <a:schemeClr val="tx1"/>
                </a:solidFill>
              </a:rPr>
              <a:t> .</a:t>
            </a:r>
          </a:p>
          <a:p>
            <a:pPr algn="r" rtl="1"/>
            <a:endParaRPr lang="he-IL" sz="900" b="1" dirty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>
                <a:solidFill>
                  <a:srgbClr val="2919F9"/>
                </a:solidFill>
              </a:rPr>
              <a:t>למי מיועד </a:t>
            </a:r>
            <a:r>
              <a:rPr lang="he-IL" sz="1600" b="1" dirty="0" smtClean="0">
                <a:solidFill>
                  <a:srgbClr val="2919F9"/>
                </a:solidFill>
              </a:rPr>
              <a:t>		- </a:t>
            </a:r>
            <a:r>
              <a:rPr lang="he-IL" sz="1600" b="1" dirty="0">
                <a:solidFill>
                  <a:schemeClr val="tx1"/>
                </a:solidFill>
              </a:rPr>
              <a:t>לבתי"ס תיכוניים </a:t>
            </a:r>
            <a:r>
              <a:rPr lang="he-IL" sz="1600" b="1" dirty="0" smtClean="0">
                <a:solidFill>
                  <a:schemeClr val="tx1"/>
                </a:solidFill>
              </a:rPr>
              <a:t>לאלקטרוניקה  (עם ידע בסיסי במעגלים חשמליים).</a:t>
            </a:r>
            <a:endParaRPr lang="he-IL" sz="1600" b="1" dirty="0">
              <a:solidFill>
                <a:schemeClr val="tx1"/>
              </a:solidFill>
            </a:endParaRPr>
          </a:p>
          <a:p>
            <a:pPr algn="r" rtl="1"/>
            <a:endParaRPr lang="he-IL" sz="1000" b="1" dirty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rgbClr val="2919F9"/>
                </a:solidFill>
              </a:rPr>
              <a:t>המטרות (של המצגות) 	- </a:t>
            </a:r>
            <a:r>
              <a:rPr lang="he-IL" sz="1600" b="1" dirty="0" smtClean="0">
                <a:solidFill>
                  <a:schemeClr val="tx1"/>
                </a:solidFill>
              </a:rPr>
              <a:t>לתת "תרכובת גנרית " - מענה למגוון צרכים .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16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rgbClr val="3D1FF3"/>
                </a:solidFill>
              </a:rPr>
              <a:t>הציוד הנדרש לצורך ביצוע תרגילי הספר  </a:t>
            </a:r>
          </a:p>
          <a:p>
            <a:pPr algn="r" rtl="1"/>
            <a:endParaRPr lang="he-IL" sz="100" b="1" dirty="0" smtClean="0">
              <a:solidFill>
                <a:schemeClr val="tx1"/>
              </a:solidFill>
            </a:endParaRPr>
          </a:p>
          <a:p>
            <a:pPr algn="r" rtl="1"/>
            <a:endParaRPr lang="he-IL" sz="400" b="1" dirty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400" dirty="0" smtClean="0">
                <a:solidFill>
                  <a:schemeClr val="tx1"/>
                </a:solidFill>
              </a:rPr>
              <a:t>(פירוט בשקפים העוקבים)</a:t>
            </a: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800" b="1" dirty="0">
              <a:solidFill>
                <a:schemeClr val="tx1"/>
              </a:solidFill>
            </a:endParaRPr>
          </a:p>
          <a:p>
            <a:pPr algn="r" rtl="1"/>
            <a:endParaRPr lang="en-US" sz="1800" b="1" baseline="30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" y="6010385"/>
            <a:ext cx="1527968" cy="847615"/>
            <a:chOff x="315871" y="3429000"/>
            <a:chExt cx="1704181" cy="95091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838" y="3449357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86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915400" cy="381000"/>
          </a:xfrm>
          <a:ln w="25400">
            <a:noFill/>
          </a:ln>
        </p:spPr>
        <p:txBody>
          <a:bodyPr>
            <a:noAutofit/>
          </a:bodyPr>
          <a:lstStyle/>
          <a:p>
            <a:pPr algn="r" rtl="1"/>
            <a:r>
              <a:rPr lang="he-IL" sz="1600" dirty="0" smtClean="0"/>
              <a:t> </a:t>
            </a:r>
            <a:r>
              <a:rPr lang="he-IL" sz="1800" b="1" dirty="0" smtClean="0">
                <a:solidFill>
                  <a:srgbClr val="2919F9"/>
                </a:solidFill>
              </a:rPr>
              <a:t>1.1.1</a:t>
            </a:r>
            <a:r>
              <a:rPr lang="he-IL" sz="1800" b="1" dirty="0" smtClean="0"/>
              <a:t> </a:t>
            </a:r>
            <a:r>
              <a:rPr lang="he-IL" sz="1800" b="1" u="sng" dirty="0">
                <a:solidFill>
                  <a:srgbClr val="2919F9"/>
                </a:solidFill>
              </a:rPr>
              <a:t>הנושא - </a:t>
            </a:r>
            <a:r>
              <a:rPr lang="he-IL" sz="1800" b="1" u="sng" dirty="0"/>
              <a:t>הכרת </a:t>
            </a:r>
            <a:r>
              <a:rPr lang="he-IL" sz="1800" b="1" u="sng" dirty="0" err="1"/>
              <a:t>הארדואינו</a:t>
            </a:r>
            <a:r>
              <a:rPr lang="he-IL" sz="1800" b="1" u="sng" dirty="0"/>
              <a:t> </a:t>
            </a:r>
            <a:r>
              <a:rPr lang="he-IL" sz="1800" b="1" u="sng" dirty="0" smtClean="0"/>
              <a:t>(הרחבה):</a:t>
            </a:r>
            <a:endParaRPr lang="he-IL" sz="1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3389"/>
            <a:ext cx="8862438" cy="5639034"/>
          </a:xfrm>
        </p:spPr>
        <p:txBody>
          <a:bodyPr>
            <a:normAutofit/>
          </a:bodyPr>
          <a:lstStyle/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algn="r" rtl="1"/>
            <a:r>
              <a:rPr lang="he-IL" sz="1600" b="1" u="sng" dirty="0" smtClean="0">
                <a:solidFill>
                  <a:srgbClr val="2919F9"/>
                </a:solidFill>
              </a:rPr>
              <a:t>הנושא - </a:t>
            </a:r>
            <a:r>
              <a:rPr lang="he-IL" sz="1600" b="1" u="sng" dirty="0" smtClean="0">
                <a:solidFill>
                  <a:schemeClr val="tx1"/>
                </a:solidFill>
              </a:rPr>
              <a:t>הכרת </a:t>
            </a:r>
            <a:r>
              <a:rPr lang="he-IL" sz="1600" b="1" u="sng" dirty="0" err="1" smtClean="0">
                <a:solidFill>
                  <a:schemeClr val="tx1"/>
                </a:solidFill>
              </a:rPr>
              <a:t>הארדואינו</a:t>
            </a:r>
            <a:r>
              <a:rPr lang="he-IL" sz="1600" b="1" u="sng" dirty="0" smtClean="0">
                <a:solidFill>
                  <a:schemeClr val="tx1"/>
                </a:solidFill>
              </a:rPr>
              <a:t> :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ברמת המעבד וההתקנים ההיקפיים שברכיב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ברמת הכרטיס והתקנים חיצוניים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ברמת סביבת פיתוח התוכנה (בשפת </a:t>
            </a:r>
            <a:r>
              <a:rPr lang="en-US" sz="1600" b="1" dirty="0" smtClean="0">
                <a:solidFill>
                  <a:schemeClr val="tx1"/>
                </a:solidFill>
              </a:rPr>
              <a:t>C</a:t>
            </a:r>
            <a:r>
              <a:rPr lang="he-IL" sz="1600" b="1" dirty="0" smtClean="0">
                <a:solidFill>
                  <a:schemeClr val="tx1"/>
                </a:solidFill>
              </a:rPr>
              <a:t> , עם התמיכה המובנית למעבד ולכרטיס)</a:t>
            </a:r>
          </a:p>
          <a:p>
            <a:pPr algn="r" rtl="1"/>
            <a:endParaRPr lang="he-IL" sz="1200" b="1" u="sng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100" b="1" dirty="0">
              <a:solidFill>
                <a:schemeClr val="tx1"/>
              </a:solidFill>
            </a:endParaRPr>
          </a:p>
          <a:p>
            <a:pPr algn="r" rtl="1"/>
            <a:r>
              <a:rPr lang="he-IL" sz="1600" b="1" u="sng" dirty="0">
                <a:solidFill>
                  <a:srgbClr val="2919F9"/>
                </a:solidFill>
              </a:rPr>
              <a:t>פירוט נוסף:</a:t>
            </a:r>
          </a:p>
          <a:p>
            <a:pPr algn="r" rtl="1"/>
            <a:endParaRPr lang="he-IL" sz="1400" b="1" u="sng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400" b="1" u="sng" dirty="0" smtClean="0">
                <a:solidFill>
                  <a:schemeClr val="tx1"/>
                </a:solidFill>
              </a:rPr>
              <a:t>בתובנות </a:t>
            </a:r>
            <a:r>
              <a:rPr lang="he-IL" sz="1400" b="1" u="sng" dirty="0">
                <a:solidFill>
                  <a:schemeClr val="tx1"/>
                </a:solidFill>
              </a:rPr>
              <a:t>טכניות זה </a:t>
            </a:r>
            <a:r>
              <a:rPr lang="he-IL" sz="1400" b="1" u="sng" dirty="0" smtClean="0">
                <a:solidFill>
                  <a:schemeClr val="tx1"/>
                </a:solidFill>
              </a:rPr>
              <a:t>פשוט: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 </a:t>
            </a:r>
            <a:r>
              <a:rPr lang="he-IL" sz="1200" dirty="0">
                <a:solidFill>
                  <a:schemeClr val="tx1"/>
                </a:solidFill>
              </a:rPr>
              <a:t>ארדואינו הוא מועמד מצוין מפני המחיר ה"מגוחך", ותשתית שמאפשרת לעשות ממנו תחביב ביתי שכל יד משגת, בלי צורך להיות תכנת </a:t>
            </a:r>
            <a:r>
              <a:rPr lang="he-IL" sz="1200" dirty="0" smtClean="0">
                <a:solidFill>
                  <a:schemeClr val="tx1"/>
                </a:solidFill>
              </a:rPr>
              <a:t>דגול. </a:t>
            </a: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היתרון </a:t>
            </a:r>
            <a:r>
              <a:rPr lang="he-IL" sz="1200" dirty="0">
                <a:solidFill>
                  <a:schemeClr val="tx1"/>
                </a:solidFill>
              </a:rPr>
              <a:t>על ציוד לימוד שעולה מאות ואלפי דולרים (שתלמיד נוגע בו בכתה לפרק זמן קצר) </a:t>
            </a:r>
            <a:r>
              <a:rPr lang="he-IL" sz="1200" dirty="0" smtClean="0">
                <a:solidFill>
                  <a:schemeClr val="tx1"/>
                </a:solidFill>
              </a:rPr>
              <a:t>: </a:t>
            </a:r>
            <a:r>
              <a:rPr lang="he-IL" sz="1200" dirty="0">
                <a:solidFill>
                  <a:schemeClr val="tx1"/>
                </a:solidFill>
              </a:rPr>
              <a:t>יש תשתית לייצר התלהבות + ותחביב.</a:t>
            </a:r>
            <a:endParaRPr lang="en-US" sz="1200" dirty="0">
              <a:solidFill>
                <a:schemeClr val="tx1"/>
              </a:solidFill>
            </a:endParaRPr>
          </a:p>
          <a:p>
            <a:pPr algn="r" rtl="1"/>
            <a:endParaRPr lang="he-IL" sz="1200" b="1" u="sng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200" dirty="0">
                <a:solidFill>
                  <a:schemeClr val="tx1"/>
                </a:solidFill>
              </a:rPr>
              <a:t>למיטב הבנתי, עד כה ארדואינו הופך פופולרי בפרויקטים </a:t>
            </a:r>
            <a:r>
              <a:rPr lang="he-IL" sz="1200" dirty="0" smtClean="0">
                <a:solidFill>
                  <a:schemeClr val="tx1"/>
                </a:solidFill>
              </a:rPr>
              <a:t>בבתי ספר, </a:t>
            </a:r>
            <a:r>
              <a:rPr lang="he-IL" sz="1200" dirty="0">
                <a:solidFill>
                  <a:schemeClr val="tx1"/>
                </a:solidFill>
              </a:rPr>
              <a:t>אם כי על חשבון עומק ההבנה</a:t>
            </a:r>
            <a:r>
              <a:rPr lang="he-IL" sz="1200" dirty="0" smtClean="0">
                <a:solidFill>
                  <a:schemeClr val="tx1"/>
                </a:solidFill>
              </a:rPr>
              <a:t>.</a:t>
            </a:r>
          </a:p>
          <a:p>
            <a:pPr algn="r" rtl="1"/>
            <a:endParaRPr lang="en-US" sz="1200" dirty="0">
              <a:solidFill>
                <a:schemeClr val="tx1"/>
              </a:solidFill>
            </a:endParaRPr>
          </a:p>
          <a:p>
            <a:pPr algn="r" rtl="1"/>
            <a:r>
              <a:rPr lang="he-IL" sz="1200" b="1" dirty="0">
                <a:solidFill>
                  <a:schemeClr val="tx1"/>
                </a:solidFill>
              </a:rPr>
              <a:t>המטרה </a:t>
            </a:r>
            <a:r>
              <a:rPr lang="he-IL" sz="1200" b="1" dirty="0" smtClean="0">
                <a:solidFill>
                  <a:schemeClr val="tx1"/>
                </a:solidFill>
              </a:rPr>
              <a:t>היא </a:t>
            </a:r>
            <a:r>
              <a:rPr lang="he-IL" sz="1200" b="1" dirty="0">
                <a:solidFill>
                  <a:schemeClr val="tx1"/>
                </a:solidFill>
              </a:rPr>
              <a:t>להרחיב את הקורס הבסיסי ולספק דרכו ידע כיצד לנצל את משאבי המכשיר </a:t>
            </a:r>
            <a:r>
              <a:rPr lang="he-IL" sz="1200" b="1" dirty="0" smtClean="0">
                <a:solidFill>
                  <a:schemeClr val="tx1"/>
                </a:solidFill>
              </a:rPr>
              <a:t>,ולא </a:t>
            </a:r>
            <a:r>
              <a:rPr lang="he-IL" sz="1200" b="1" dirty="0">
                <a:solidFill>
                  <a:schemeClr val="tx1"/>
                </a:solidFill>
              </a:rPr>
              <a:t>רק ע"י העתקת שגרות תפעול מהאינטרנט. </a:t>
            </a:r>
            <a:endParaRPr lang="he-IL" sz="1200" b="1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200" b="1" dirty="0" smtClean="0">
                <a:solidFill>
                  <a:schemeClr val="tx1"/>
                </a:solidFill>
              </a:rPr>
              <a:t>(מפורט בהמשך) </a:t>
            </a:r>
            <a:endParaRPr lang="en-US" sz="1200" b="1" dirty="0">
              <a:solidFill>
                <a:schemeClr val="tx1"/>
              </a:solidFill>
            </a:endParaRPr>
          </a:p>
          <a:p>
            <a:pPr algn="r" rtl="1"/>
            <a:endParaRPr lang="he-IL" sz="1200" b="1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400" u="sng" dirty="0" smtClean="0">
                <a:solidFill>
                  <a:schemeClr val="tx1"/>
                </a:solidFill>
              </a:rPr>
              <a:t> </a:t>
            </a:r>
            <a:r>
              <a:rPr lang="he-IL" sz="1400" u="sng" dirty="0">
                <a:solidFill>
                  <a:schemeClr val="tx1"/>
                </a:solidFill>
              </a:rPr>
              <a:t>לידיעה:</a:t>
            </a:r>
            <a:r>
              <a:rPr lang="he-IL" sz="1400" dirty="0">
                <a:solidFill>
                  <a:schemeClr val="tx1"/>
                </a:solidFill>
              </a:rPr>
              <a:t>  </a:t>
            </a:r>
            <a:endParaRPr lang="he-IL" sz="1400" dirty="0" smtClean="0">
              <a:solidFill>
                <a:schemeClr val="tx1"/>
              </a:solidFill>
            </a:endParaRP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למעלה </a:t>
            </a:r>
            <a:r>
              <a:rPr lang="he-IL" sz="1200" dirty="0">
                <a:solidFill>
                  <a:schemeClr val="tx1"/>
                </a:solidFill>
              </a:rPr>
              <a:t>מ 10 שנים כתבתי תכניות באותו מעבד </a:t>
            </a:r>
            <a:r>
              <a:rPr lang="en-US" sz="1200" dirty="0">
                <a:solidFill>
                  <a:schemeClr val="tx1"/>
                </a:solidFill>
              </a:rPr>
              <a:t>AVR </a:t>
            </a:r>
            <a:r>
              <a:rPr lang="he-IL" sz="1200" dirty="0">
                <a:solidFill>
                  <a:schemeClr val="tx1"/>
                </a:solidFill>
              </a:rPr>
              <a:t>  שמשמש בארדואינו , </a:t>
            </a:r>
            <a:r>
              <a:rPr lang="he-IL" sz="1200" dirty="0" smtClean="0">
                <a:solidFill>
                  <a:schemeClr val="tx1"/>
                </a:solidFill>
              </a:rPr>
              <a:t>כתחליף לציוד </a:t>
            </a:r>
            <a:r>
              <a:rPr lang="he-IL" sz="1200" dirty="0">
                <a:solidFill>
                  <a:schemeClr val="tx1"/>
                </a:solidFill>
              </a:rPr>
              <a:t>בדיקה של עשרות אלפים. </a:t>
            </a:r>
            <a:endParaRPr lang="he-IL" sz="1200" dirty="0" smtClean="0">
              <a:solidFill>
                <a:schemeClr val="tx1"/>
              </a:solidFill>
            </a:endParaRPr>
          </a:p>
          <a:p>
            <a:pPr marL="171450" indent="-1714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 </a:t>
            </a:r>
            <a:r>
              <a:rPr lang="he-IL" sz="1200" dirty="0">
                <a:solidFill>
                  <a:schemeClr val="tx1"/>
                </a:solidFill>
              </a:rPr>
              <a:t>יש מספר תעשיות בארץ שמבססות את המוצרים שלהם על הפרוססור הזה -  המכשיר הזה אינו צעצוע...  הוא רק יקר כמו צעצוע זול.. )</a:t>
            </a:r>
            <a:endParaRPr lang="en-US" sz="1200" dirty="0">
              <a:solidFill>
                <a:schemeClr val="tx1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00" b="1" dirty="0" smtClean="0">
              <a:solidFill>
                <a:schemeClr val="tx1"/>
              </a:solidFill>
            </a:endParaRPr>
          </a:p>
          <a:p>
            <a:pPr algn="r" rtl="1"/>
            <a:endParaRPr lang="he-IL" sz="400" b="1" dirty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en-US" sz="1800" b="1" baseline="30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" y="6010385"/>
            <a:ext cx="1527968" cy="847615"/>
            <a:chOff x="315871" y="3429000"/>
            <a:chExt cx="1704181" cy="95091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838" y="3449357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29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915400" cy="381000"/>
          </a:xfrm>
          <a:ln w="25400">
            <a:noFill/>
          </a:ln>
        </p:spPr>
        <p:txBody>
          <a:bodyPr>
            <a:noAutofit/>
          </a:bodyPr>
          <a:lstStyle/>
          <a:p>
            <a:pPr algn="r" rtl="1"/>
            <a:r>
              <a:rPr lang="he-IL" sz="1800" dirty="0" smtClean="0"/>
              <a:t> </a:t>
            </a:r>
            <a:r>
              <a:rPr lang="he-IL" sz="1800" b="1" dirty="0" smtClean="0">
                <a:solidFill>
                  <a:srgbClr val="2919F9"/>
                </a:solidFill>
              </a:rPr>
              <a:t>1.1.2</a:t>
            </a:r>
            <a:r>
              <a:rPr lang="he-IL" sz="1800" b="1" dirty="0" smtClean="0"/>
              <a:t> </a:t>
            </a:r>
            <a:r>
              <a:rPr lang="he-IL" sz="1800" b="1" u="sng" dirty="0">
                <a:solidFill>
                  <a:srgbClr val="2919F9"/>
                </a:solidFill>
              </a:rPr>
              <a:t>למי מיועד - </a:t>
            </a:r>
            <a:r>
              <a:rPr lang="he-IL" sz="1800" b="1" u="sng" dirty="0" smtClean="0"/>
              <a:t>(הרחבה)</a:t>
            </a:r>
            <a:endParaRPr lang="he-IL" sz="1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3389"/>
            <a:ext cx="8862438" cy="5639034"/>
          </a:xfrm>
        </p:spPr>
        <p:txBody>
          <a:bodyPr>
            <a:normAutofit lnSpcReduction="10000"/>
          </a:bodyPr>
          <a:lstStyle/>
          <a:p>
            <a:pPr algn="r" rtl="1"/>
            <a:endParaRPr lang="he-IL" sz="1600" b="1" u="sng" dirty="0">
              <a:solidFill>
                <a:srgbClr val="2919F9"/>
              </a:solidFill>
            </a:endParaRPr>
          </a:p>
          <a:p>
            <a:pPr algn="r" rtl="1"/>
            <a:r>
              <a:rPr lang="he-IL" sz="1600" b="1" u="sng" dirty="0">
                <a:solidFill>
                  <a:srgbClr val="2919F9"/>
                </a:solidFill>
              </a:rPr>
              <a:t>למי מיועד - ל</a:t>
            </a:r>
            <a:r>
              <a:rPr lang="he-IL" sz="1600" b="1" u="sng" dirty="0">
                <a:solidFill>
                  <a:schemeClr val="tx1"/>
                </a:solidFill>
              </a:rPr>
              <a:t>בתי"ס תיכוניים </a:t>
            </a:r>
            <a:r>
              <a:rPr lang="he-IL" sz="1600" b="1" u="sng" dirty="0" smtClean="0">
                <a:solidFill>
                  <a:schemeClr val="tx1"/>
                </a:solidFill>
              </a:rPr>
              <a:t>לאלקטרוניקה  (עם ידע בסיסי במעגלים חשמליים)</a:t>
            </a:r>
            <a:endParaRPr lang="he-IL" sz="1600" b="1" u="sng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/>
                </a:solidFill>
              </a:rPr>
              <a:t>זוהי השתלמות למורים  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/>
                </a:solidFill>
              </a:rPr>
              <a:t>החומר נועד לשמש גם את התלמידים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1200" b="1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600" b="1" u="sng" dirty="0" smtClean="0">
                <a:solidFill>
                  <a:srgbClr val="2919F9"/>
                </a:solidFill>
              </a:rPr>
              <a:t>פירוט נוסף:</a:t>
            </a:r>
            <a:endParaRPr lang="he-IL" sz="1600" b="1" u="sng" dirty="0">
              <a:solidFill>
                <a:srgbClr val="2919F9"/>
              </a:solidFill>
            </a:endParaRPr>
          </a:p>
          <a:p>
            <a:pPr algn="r" rtl="1"/>
            <a:endParaRPr lang="he-IL" sz="1200" b="1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400" b="1" u="sng" dirty="0" smtClean="0">
                <a:solidFill>
                  <a:schemeClr val="tx1"/>
                </a:solidFill>
              </a:rPr>
              <a:t>הקורס </a:t>
            </a:r>
            <a:r>
              <a:rPr lang="he-IL" sz="1400" b="1" u="sng" dirty="0">
                <a:solidFill>
                  <a:schemeClr val="tx1"/>
                </a:solidFill>
              </a:rPr>
              <a:t>נועד למורים במגמות אלקטרוניקה בבתי ספר תיכוניים</a:t>
            </a:r>
            <a:r>
              <a:rPr lang="he-IL" sz="1400" dirty="0">
                <a:solidFill>
                  <a:schemeClr val="tx1"/>
                </a:solidFill>
              </a:rPr>
              <a:t>.  </a:t>
            </a:r>
            <a:endParaRPr lang="en-US" sz="1400" dirty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400" b="1" u="sng" dirty="0" smtClean="0">
                <a:solidFill>
                  <a:schemeClr val="tx1"/>
                </a:solidFill>
              </a:rPr>
              <a:t>ההנחה </a:t>
            </a:r>
            <a:r>
              <a:rPr lang="he-IL" sz="1400" b="1" u="sng" dirty="0">
                <a:solidFill>
                  <a:schemeClr val="tx1"/>
                </a:solidFill>
              </a:rPr>
              <a:t>היא שלמורים יש ידע </a:t>
            </a:r>
            <a:r>
              <a:rPr lang="he-IL" sz="1400" b="1" u="sng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dirty="0" smtClean="0">
                <a:solidFill>
                  <a:schemeClr val="tx1"/>
                </a:solidFill>
              </a:rPr>
              <a:t>באלקטרוניקה </a:t>
            </a:r>
            <a:r>
              <a:rPr lang="he-IL" sz="1400" dirty="0">
                <a:solidFill>
                  <a:schemeClr val="tx1"/>
                </a:solidFill>
              </a:rPr>
              <a:t>הבסיסית (קרי - </a:t>
            </a:r>
            <a:r>
              <a:rPr lang="he-IL" sz="1400" dirty="0" smtClean="0">
                <a:solidFill>
                  <a:schemeClr val="tx1"/>
                </a:solidFill>
              </a:rPr>
              <a:t>רכיבים ספרתיים ומערכות האנלוגיים , רצוי מאד – מבנה מחשב  ),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dirty="0" smtClean="0">
                <a:solidFill>
                  <a:schemeClr val="tx1"/>
                </a:solidFill>
              </a:rPr>
              <a:t>ידע </a:t>
            </a:r>
            <a:r>
              <a:rPr lang="he-IL" sz="1400" dirty="0">
                <a:solidFill>
                  <a:schemeClr val="tx1"/>
                </a:solidFill>
              </a:rPr>
              <a:t>מינימלי בכתיבת תוכנה </a:t>
            </a:r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r>
              <a:rPr lang="he-IL" sz="1400" dirty="0">
                <a:solidFill>
                  <a:schemeClr val="tx1"/>
                </a:solidFill>
              </a:rPr>
              <a:t> </a:t>
            </a:r>
            <a:r>
              <a:rPr lang="he-IL" sz="1400" dirty="0" smtClean="0">
                <a:solidFill>
                  <a:schemeClr val="tx1"/>
                </a:solidFill>
              </a:rPr>
              <a:t>     (</a:t>
            </a:r>
            <a:r>
              <a:rPr lang="he-IL" sz="1400" dirty="0">
                <a:solidFill>
                  <a:schemeClr val="tx1"/>
                </a:solidFill>
              </a:rPr>
              <a:t>עדיפות כמובן ל </a:t>
            </a:r>
            <a:r>
              <a:rPr lang="en-US" sz="1400" dirty="0">
                <a:solidFill>
                  <a:schemeClr val="tx1"/>
                </a:solidFill>
              </a:rPr>
              <a:t>C </a:t>
            </a:r>
            <a:r>
              <a:rPr lang="he-IL" sz="1400" dirty="0">
                <a:solidFill>
                  <a:schemeClr val="tx1"/>
                </a:solidFill>
              </a:rPr>
              <a:t> , שהיא השפה המנצחת ביישומי חומרה ומעבדים קטנים ,  </a:t>
            </a:r>
            <a:r>
              <a:rPr lang="he-IL" sz="1400" dirty="0" smtClean="0">
                <a:solidFill>
                  <a:schemeClr val="tx1"/>
                </a:solidFill>
              </a:rPr>
              <a:t>וסביבת </a:t>
            </a:r>
            <a:r>
              <a:rPr lang="he-IL" sz="1400" dirty="0" err="1">
                <a:solidFill>
                  <a:schemeClr val="tx1"/>
                </a:solidFill>
              </a:rPr>
              <a:t>הארדואינו</a:t>
            </a:r>
            <a:r>
              <a:rPr lang="he-IL" sz="1400" dirty="0">
                <a:solidFill>
                  <a:schemeClr val="tx1"/>
                </a:solidFill>
              </a:rPr>
              <a:t> עובדת </a:t>
            </a:r>
            <a:r>
              <a:rPr lang="he-IL" sz="1400" dirty="0" smtClean="0">
                <a:solidFill>
                  <a:schemeClr val="tx1"/>
                </a:solidFill>
              </a:rPr>
              <a:t>בה).</a:t>
            </a:r>
          </a:p>
          <a:p>
            <a:pPr algn="r" rtl="1"/>
            <a:r>
              <a:rPr lang="he-IL" sz="1400" dirty="0">
                <a:solidFill>
                  <a:schemeClr val="tx1"/>
                </a:solidFill>
              </a:rPr>
              <a:t> </a:t>
            </a:r>
            <a:r>
              <a:rPr lang="he-IL" sz="1400" dirty="0" smtClean="0">
                <a:solidFill>
                  <a:schemeClr val="tx1"/>
                </a:solidFill>
              </a:rPr>
              <a:t>    </a:t>
            </a:r>
            <a:r>
              <a:rPr lang="he-IL" sz="1400" b="1" dirty="0">
                <a:solidFill>
                  <a:srgbClr val="FF0000"/>
                </a:solidFill>
              </a:rPr>
              <a:t>במידה ולא – יש לוודא </a:t>
            </a:r>
            <a:r>
              <a:rPr lang="he-IL" sz="1400" b="1" dirty="0" smtClean="0">
                <a:solidFill>
                  <a:srgbClr val="FF0000"/>
                </a:solidFill>
              </a:rPr>
              <a:t>לפני ההשתלמות </a:t>
            </a:r>
            <a:r>
              <a:rPr lang="he-IL" sz="1400" b="1" dirty="0">
                <a:solidFill>
                  <a:srgbClr val="FF0000"/>
                </a:solidFill>
              </a:rPr>
              <a:t>מה מידת </a:t>
            </a:r>
            <a:r>
              <a:rPr lang="he-IL" sz="1400" b="1" dirty="0" smtClean="0">
                <a:solidFill>
                  <a:srgbClr val="FF0000"/>
                </a:solidFill>
              </a:rPr>
              <a:t>הפער</a:t>
            </a:r>
            <a:r>
              <a:rPr lang="he-IL" sz="1400" dirty="0" smtClean="0">
                <a:solidFill>
                  <a:schemeClr val="tx1"/>
                </a:solidFill>
              </a:rPr>
              <a:t>.</a:t>
            </a:r>
          </a:p>
          <a:p>
            <a:pPr algn="r" rtl="1"/>
            <a:r>
              <a:rPr lang="he-IL" sz="1400" dirty="0" smtClean="0">
                <a:solidFill>
                  <a:schemeClr val="tx1"/>
                </a:solidFill>
              </a:rPr>
              <a:t> </a:t>
            </a:r>
          </a:p>
          <a:p>
            <a:pPr algn="r" rtl="1"/>
            <a:endParaRPr lang="en-US" sz="1400" dirty="0">
              <a:solidFill>
                <a:schemeClr val="tx1"/>
              </a:solidFill>
            </a:endParaRPr>
          </a:p>
          <a:p>
            <a:pPr algn="r" rtl="1"/>
            <a:r>
              <a:rPr lang="he-IL" sz="1400" b="1" dirty="0">
                <a:solidFill>
                  <a:schemeClr val="tx1"/>
                </a:solidFill>
              </a:rPr>
              <a:t>הקורס מיועד </a:t>
            </a:r>
            <a:r>
              <a:rPr lang="he-IL" sz="1400" b="1" dirty="0" smtClean="0">
                <a:solidFill>
                  <a:schemeClr val="tx1"/>
                </a:solidFill>
              </a:rPr>
              <a:t>להימסר </a:t>
            </a:r>
            <a:r>
              <a:rPr lang="he-IL" sz="1400" b="1" dirty="0">
                <a:solidFill>
                  <a:schemeClr val="tx1"/>
                </a:solidFill>
              </a:rPr>
              <a:t>למורים לשימושם בהעברת קורס לתלמידיהם</a:t>
            </a:r>
            <a:r>
              <a:rPr lang="he-IL" sz="1400" b="1" dirty="0" smtClean="0">
                <a:solidFill>
                  <a:schemeClr val="tx1"/>
                </a:solidFill>
              </a:rPr>
              <a:t>,</a:t>
            </a:r>
          </a:p>
          <a:p>
            <a:pPr algn="r" rtl="1"/>
            <a:r>
              <a:rPr lang="he-IL" sz="1400" b="1" dirty="0" smtClean="0">
                <a:solidFill>
                  <a:schemeClr val="tx1"/>
                </a:solidFill>
              </a:rPr>
              <a:t> כמו כן , בעקרון – ניתן להעביר לתלמידים את הספר (</a:t>
            </a:r>
            <a:r>
              <a:rPr lang="he-IL" sz="1400" b="1" dirty="0" smtClean="0">
                <a:solidFill>
                  <a:srgbClr val="2919F9"/>
                </a:solidFill>
              </a:rPr>
              <a:t>פורמט ה </a:t>
            </a:r>
            <a:r>
              <a:rPr lang="en-US" sz="1400" b="1" dirty="0" smtClean="0">
                <a:solidFill>
                  <a:srgbClr val="2919F9"/>
                </a:solidFill>
              </a:rPr>
              <a:t>PDF</a:t>
            </a:r>
            <a:r>
              <a:rPr lang="he-IL" sz="1400" b="1" dirty="0" smtClean="0">
                <a:solidFill>
                  <a:srgbClr val="2919F9"/>
                </a:solidFill>
              </a:rPr>
              <a:t> !</a:t>
            </a:r>
            <a:r>
              <a:rPr lang="he-IL" sz="1400" b="1" dirty="0" smtClean="0">
                <a:solidFill>
                  <a:schemeClr val="tx1"/>
                </a:solidFill>
              </a:rPr>
              <a:t>)</a:t>
            </a:r>
          </a:p>
          <a:p>
            <a:pPr algn="r" rtl="1"/>
            <a:r>
              <a:rPr lang="he-IL" sz="1400" b="1" u="sng" dirty="0" smtClean="0">
                <a:solidFill>
                  <a:srgbClr val="FF0000"/>
                </a:solidFill>
              </a:rPr>
              <a:t>אך </a:t>
            </a:r>
            <a:r>
              <a:rPr lang="he-IL" sz="1400" b="1" u="sng" dirty="0">
                <a:solidFill>
                  <a:srgbClr val="FF0000"/>
                </a:solidFill>
              </a:rPr>
              <a:t>באחריות המורה להתאים את הקורס לתלמידיו </a:t>
            </a:r>
            <a:r>
              <a:rPr lang="he-IL" sz="1400" b="1" u="sng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dirty="0" smtClean="0">
                <a:solidFill>
                  <a:schemeClr val="tx1"/>
                </a:solidFill>
              </a:rPr>
              <a:t>לידע המוקדם שלהם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dirty="0" smtClean="0">
                <a:solidFill>
                  <a:schemeClr val="tx1"/>
                </a:solidFill>
              </a:rPr>
              <a:t>ל "פוטנציאל המוטיבציה" שלהם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dirty="0" smtClean="0">
                <a:solidFill>
                  <a:schemeClr val="tx1"/>
                </a:solidFill>
              </a:rPr>
              <a:t>(ולחומרה הספציפית שברשות ביה"ס – התרגילים בספר תלויי חומרה..)</a:t>
            </a:r>
            <a:endParaRPr lang="en-US" sz="1400" dirty="0">
              <a:solidFill>
                <a:schemeClr val="tx1"/>
              </a:solidFill>
            </a:endParaRPr>
          </a:p>
          <a:p>
            <a:pPr algn="r" rtl="1"/>
            <a:r>
              <a:rPr lang="he-IL" sz="1400" dirty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" y="6010385"/>
            <a:ext cx="1527968" cy="847615"/>
            <a:chOff x="315871" y="3429000"/>
            <a:chExt cx="1704181" cy="95091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838" y="3449357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915400" cy="381000"/>
          </a:xfrm>
          <a:ln w="25400">
            <a:noFill/>
          </a:ln>
        </p:spPr>
        <p:txBody>
          <a:bodyPr>
            <a:noAutofit/>
          </a:bodyPr>
          <a:lstStyle/>
          <a:p>
            <a:pPr algn="r" rtl="1"/>
            <a:r>
              <a:rPr lang="he-IL" sz="1600" dirty="0" smtClean="0"/>
              <a:t> </a:t>
            </a:r>
            <a:r>
              <a:rPr lang="he-IL" sz="2000" b="1" dirty="0" smtClean="0">
                <a:solidFill>
                  <a:srgbClr val="2919F9"/>
                </a:solidFill>
              </a:rPr>
              <a:t>1.1.3</a:t>
            </a:r>
            <a:r>
              <a:rPr lang="he-IL" sz="2000" b="1" dirty="0" smtClean="0"/>
              <a:t> </a:t>
            </a:r>
            <a:r>
              <a:rPr lang="he-IL" sz="2000" b="1" u="sng" dirty="0">
                <a:solidFill>
                  <a:srgbClr val="2919F9"/>
                </a:solidFill>
              </a:rPr>
              <a:t>המטרות (של המצגות) - </a:t>
            </a:r>
            <a:r>
              <a:rPr lang="he-IL" sz="2000" b="1" u="sng" dirty="0"/>
              <a:t>לתת "תרכובת גנרית " - מענה למגוון צרכים 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3389"/>
            <a:ext cx="8862438" cy="5639034"/>
          </a:xfrm>
        </p:spPr>
        <p:txBody>
          <a:bodyPr>
            <a:normAutofit/>
          </a:bodyPr>
          <a:lstStyle/>
          <a:p>
            <a:pPr algn="r" rtl="1"/>
            <a:endParaRPr lang="he-IL" sz="1600" b="1" u="sng" dirty="0">
              <a:solidFill>
                <a:srgbClr val="2919F9"/>
              </a:solidFill>
            </a:endParaRPr>
          </a:p>
          <a:p>
            <a:pPr algn="r" rtl="1"/>
            <a:r>
              <a:rPr lang="he-IL" sz="1600" b="1" u="sng" dirty="0" smtClean="0">
                <a:solidFill>
                  <a:srgbClr val="2919F9"/>
                </a:solidFill>
              </a:rPr>
              <a:t>המטרות (של המצגות) - </a:t>
            </a:r>
            <a:r>
              <a:rPr lang="he-IL" sz="1600" b="1" u="sng" dirty="0" smtClean="0">
                <a:solidFill>
                  <a:schemeClr val="tx1"/>
                </a:solidFill>
              </a:rPr>
              <a:t>לתת "תרכובת גנרית " - מענה למגוון צרכים : </a:t>
            </a:r>
          </a:p>
          <a:p>
            <a:pPr algn="r" rtl="1"/>
            <a:endParaRPr lang="he-IL" sz="800" b="1" u="sng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" האכלה בכפית"  (לצורך בניית בטחון עצמי וחשק) - למתחילים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dirty="0" smtClean="0">
                <a:solidFill>
                  <a:schemeClr val="tx1"/>
                </a:solidFill>
              </a:rPr>
              <a:t>אפשרות לימוד בקריאה עצמית  (עבור התלמידים , שיוכלו להתכונן לפני השיעור)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dirty="0" smtClean="0">
                <a:solidFill>
                  <a:schemeClr val="tx1"/>
                </a:solidFill>
              </a:rPr>
              <a:t> הבנה לעומק        - למתקדמים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dirty="0" smtClean="0">
                <a:solidFill>
                  <a:schemeClr val="tx1"/>
                </a:solidFill>
              </a:rPr>
              <a:t>לספק תשתית נוחה וזולה (</a:t>
            </a:r>
            <a:r>
              <a:rPr lang="he-IL" sz="1600" dirty="0" err="1" smtClean="0">
                <a:solidFill>
                  <a:schemeClr val="tx1"/>
                </a:solidFill>
              </a:rPr>
              <a:t>חומרה+תוכנה</a:t>
            </a:r>
            <a:r>
              <a:rPr lang="he-IL" sz="1600" dirty="0">
                <a:solidFill>
                  <a:schemeClr val="tx1"/>
                </a:solidFill>
              </a:rPr>
              <a:t>) </a:t>
            </a:r>
            <a:r>
              <a:rPr lang="he-IL" sz="1600" dirty="0" smtClean="0">
                <a:solidFill>
                  <a:schemeClr val="tx1"/>
                </a:solidFill>
              </a:rPr>
              <a:t> לניצול יעיל של זמן השיעור, </a:t>
            </a:r>
          </a:p>
          <a:p>
            <a:pPr algn="r" rtl="1"/>
            <a:r>
              <a:rPr lang="he-IL" sz="1600" dirty="0">
                <a:solidFill>
                  <a:schemeClr val="tx1"/>
                </a:solidFill>
              </a:rPr>
              <a:t> </a:t>
            </a:r>
            <a:r>
              <a:rPr lang="he-IL" sz="1600" dirty="0" smtClean="0">
                <a:solidFill>
                  <a:schemeClr val="tx1"/>
                </a:solidFill>
              </a:rPr>
              <a:t>    </a:t>
            </a:r>
            <a:r>
              <a:rPr lang="he-IL" sz="1200" b="1" dirty="0" smtClean="0">
                <a:solidFill>
                  <a:schemeClr val="tx1"/>
                </a:solidFill>
              </a:rPr>
              <a:t>(מינימום אנרגיה על בנית חומרה וכתיבת קוד של תרגילי כתה ,  </a:t>
            </a:r>
            <a:r>
              <a:rPr lang="he-IL" sz="1100" b="1" dirty="0" smtClean="0">
                <a:solidFill>
                  <a:schemeClr val="tx1"/>
                </a:solidFill>
              </a:rPr>
              <a:t>וגם </a:t>
            </a:r>
            <a:r>
              <a:rPr lang="he-IL" sz="1100" b="1" dirty="0">
                <a:solidFill>
                  <a:schemeClr val="tx1"/>
                </a:solidFill>
              </a:rPr>
              <a:t>כדי לשחק בבית (בתקוה </a:t>
            </a:r>
            <a:r>
              <a:rPr lang="he-IL" sz="1100" b="1" dirty="0" smtClean="0">
                <a:solidFill>
                  <a:schemeClr val="tx1"/>
                </a:solidFill>
              </a:rPr>
              <a:t>שיהפוך לתחביב </a:t>
            </a:r>
            <a:r>
              <a:rPr lang="he-IL" sz="1100" b="1" dirty="0">
                <a:solidFill>
                  <a:schemeClr val="tx1"/>
                </a:solidFill>
              </a:rPr>
              <a:t>של ממש</a:t>
            </a:r>
            <a:r>
              <a:rPr lang="he-IL" sz="1100" b="1" dirty="0" smtClean="0">
                <a:solidFill>
                  <a:schemeClr val="tx1"/>
                </a:solidFill>
              </a:rPr>
              <a:t>)</a:t>
            </a:r>
          </a:p>
          <a:p>
            <a:pPr algn="r" rtl="1"/>
            <a:endParaRPr lang="he-IL" sz="200" b="1" dirty="0" smtClean="0">
              <a:solidFill>
                <a:schemeClr val="tx1"/>
              </a:solidFill>
            </a:endParaRPr>
          </a:p>
          <a:p>
            <a:pPr algn="r" rtl="1"/>
            <a:endParaRPr lang="he-IL" sz="100" b="1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dirty="0" smtClean="0">
                <a:solidFill>
                  <a:schemeClr val="tx1"/>
                </a:solidFill>
              </a:rPr>
              <a:t>לספק תשתית (</a:t>
            </a:r>
            <a:r>
              <a:rPr lang="he-IL" sz="1600" dirty="0" err="1" smtClean="0">
                <a:solidFill>
                  <a:schemeClr val="tx1"/>
                </a:solidFill>
              </a:rPr>
              <a:t>חומרה+תוכנה</a:t>
            </a:r>
            <a:r>
              <a:rPr lang="he-IL" sz="1600" dirty="0" smtClean="0">
                <a:solidFill>
                  <a:schemeClr val="tx1"/>
                </a:solidFill>
              </a:rPr>
              <a:t>) כאופציה למורה לבנות שיעורים ותרגילים משלו (על בסיס הקיים)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dirty="0" smtClean="0">
                <a:solidFill>
                  <a:schemeClr val="tx1"/>
                </a:solidFill>
              </a:rPr>
              <a:t>לשמש כחומר עזר מעשי בהמשך הדרך </a:t>
            </a:r>
            <a:r>
              <a:rPr lang="he-IL" sz="1200" b="1" dirty="0" smtClean="0">
                <a:solidFill>
                  <a:schemeClr val="tx1"/>
                </a:solidFill>
              </a:rPr>
              <a:t>(מכיל טיפים </a:t>
            </a:r>
            <a:r>
              <a:rPr lang="he-IL" sz="1200" b="1" dirty="0" err="1" smtClean="0">
                <a:solidFill>
                  <a:schemeClr val="tx1"/>
                </a:solidFill>
              </a:rPr>
              <a:t>ודוקומנטציות</a:t>
            </a:r>
            <a:r>
              <a:rPr lang="he-IL" sz="1200" b="1" dirty="0" smtClean="0">
                <a:solidFill>
                  <a:schemeClr val="tx1"/>
                </a:solidFill>
              </a:rPr>
              <a:t> </a:t>
            </a:r>
            <a:r>
              <a:rPr lang="he-IL" sz="1200" b="1" dirty="0" err="1" smtClean="0">
                <a:solidFill>
                  <a:schemeClr val="tx1"/>
                </a:solidFill>
              </a:rPr>
              <a:t>חוסכי</a:t>
            </a:r>
            <a:r>
              <a:rPr lang="he-IL" sz="1200" b="1" dirty="0" smtClean="0">
                <a:solidFill>
                  <a:schemeClr val="tx1"/>
                </a:solidFill>
              </a:rPr>
              <a:t> זמן. מומלץ לשמור על </a:t>
            </a:r>
            <a:r>
              <a:rPr lang="en-US" sz="1200" b="1" dirty="0" smtClean="0">
                <a:solidFill>
                  <a:schemeClr val="tx1"/>
                </a:solidFill>
              </a:rPr>
              <a:t>CD</a:t>
            </a:r>
            <a:r>
              <a:rPr lang="he-IL" sz="1200" b="1" dirty="0" smtClean="0">
                <a:solidFill>
                  <a:schemeClr val="tx1"/>
                </a:solidFill>
              </a:rPr>
              <a:t> לאריכות ימים)</a:t>
            </a:r>
            <a:endParaRPr lang="he-IL" sz="1600" b="1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800" b="1" dirty="0" smtClean="0">
                <a:solidFill>
                  <a:schemeClr val="tx1"/>
                </a:solidFill>
              </a:rPr>
              <a:t>לשמש כבסיס וכדוגמה לבניית מוטיבציה לתלמידים,  הרגלי למידה עצמית, והרגלי תיעוד! 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1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dirty="0" smtClean="0">
                <a:solidFill>
                  <a:schemeClr val="tx1"/>
                </a:solidFill>
              </a:rPr>
              <a:t>ות</a:t>
            </a:r>
            <a:r>
              <a:rPr lang="he-IL" sz="1400" u="sng" dirty="0" smtClean="0">
                <a:solidFill>
                  <a:schemeClr val="tx1"/>
                </a:solidFill>
              </a:rPr>
              <a:t>ירוץ טוב לגבי השקפים הדחוסים :</a:t>
            </a:r>
            <a:r>
              <a:rPr lang="he-IL" sz="1200" u="sng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200" dirty="0" smtClean="0">
                <a:solidFill>
                  <a:schemeClr val="tx1"/>
                </a:solidFill>
              </a:rPr>
              <a:t>מטרה מרכזית : להקנות יכולת חיפוש חומר באוקיאנוס המידע (אינטרנט) ,</a:t>
            </a:r>
          </a:p>
          <a:p>
            <a:pPr algn="r" rtl="1"/>
            <a:r>
              <a:rPr lang="he-IL" sz="1200" dirty="0">
                <a:solidFill>
                  <a:schemeClr val="tx1"/>
                </a:solidFill>
              </a:rPr>
              <a:t> </a:t>
            </a:r>
            <a:r>
              <a:rPr lang="he-IL" sz="1200" dirty="0" smtClean="0">
                <a:solidFill>
                  <a:schemeClr val="tx1"/>
                </a:solidFill>
              </a:rPr>
              <a:t>                              שם הרבה "מלכודות" שנועדו להטעות את הקורא </a:t>
            </a:r>
            <a:r>
              <a:rPr lang="he-IL" sz="1200" dirty="0" err="1" smtClean="0">
                <a:solidFill>
                  <a:schemeClr val="tx1"/>
                </a:solidFill>
              </a:rPr>
              <a:t>שיגש</a:t>
            </a:r>
            <a:r>
              <a:rPr lang="he-IL" sz="1200" dirty="0" smtClean="0">
                <a:solidFill>
                  <a:schemeClr val="tx1"/>
                </a:solidFill>
              </a:rPr>
              <a:t> למקומות שלא התכוון - משיקולים כלכליים ואחרים של בוני האתרים). </a:t>
            </a:r>
          </a:p>
          <a:p>
            <a:pPr algn="r" rtl="1"/>
            <a:r>
              <a:rPr lang="he-IL" sz="1200" dirty="0">
                <a:solidFill>
                  <a:srgbClr val="3D1FF3"/>
                </a:solidFill>
              </a:rPr>
              <a:t> </a:t>
            </a:r>
            <a:r>
              <a:rPr lang="he-IL" sz="1200" dirty="0" smtClean="0">
                <a:solidFill>
                  <a:srgbClr val="3D1FF3"/>
                </a:solidFill>
              </a:rPr>
              <a:t>     אז מי שכבר מיומן לא יסבול יותר מדי , מי שלא – זוהי הכנה לא רעה לתרגל התמקדות במידע שהקורא מחפש באותו רגע ...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1600" b="1" dirty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00" b="1" dirty="0" smtClean="0">
              <a:solidFill>
                <a:schemeClr val="tx1"/>
              </a:solidFill>
            </a:endParaRPr>
          </a:p>
          <a:p>
            <a:pPr algn="r" rtl="1"/>
            <a:endParaRPr lang="he-IL" sz="400" b="1" dirty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en-US" sz="1800" b="1" baseline="30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" y="6010385"/>
            <a:ext cx="1527968" cy="847615"/>
            <a:chOff x="315871" y="3429000"/>
            <a:chExt cx="1704181" cy="95091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838" y="3449357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700" y="76200"/>
            <a:ext cx="5753100" cy="381000"/>
          </a:xfrm>
          <a:ln w="25400">
            <a:noFill/>
          </a:ln>
        </p:spPr>
        <p:txBody>
          <a:bodyPr>
            <a:noAutofit/>
          </a:bodyPr>
          <a:lstStyle/>
          <a:p>
            <a:pPr algn="just" rtl="1"/>
            <a:r>
              <a:rPr lang="he-IL" sz="2000" dirty="0" smtClean="0"/>
              <a:t> </a:t>
            </a:r>
            <a:r>
              <a:rPr lang="he-IL" sz="2800" b="1" dirty="0" smtClean="0">
                <a:solidFill>
                  <a:srgbClr val="2919F9"/>
                </a:solidFill>
              </a:rPr>
              <a:t>1.2</a:t>
            </a:r>
            <a:r>
              <a:rPr lang="he-IL" sz="2800" b="1" dirty="0" smtClean="0"/>
              <a:t> </a:t>
            </a:r>
            <a:r>
              <a:rPr lang="he-IL" sz="2800" b="1" dirty="0"/>
              <a:t>מבנה הספר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862438" cy="5639034"/>
          </a:xfrm>
        </p:spPr>
        <p:txBody>
          <a:bodyPr>
            <a:normAutofit/>
          </a:bodyPr>
          <a:lstStyle/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algn="r" rtl="1"/>
            <a:r>
              <a:rPr lang="he-IL" sz="1600" b="1" u="sng" dirty="0" smtClean="0">
                <a:solidFill>
                  <a:srgbClr val="2919F9"/>
                </a:solidFill>
              </a:rPr>
              <a:t>1.2.1 מבנה הספר - כללי</a:t>
            </a:r>
            <a:r>
              <a:rPr lang="he-IL" sz="1600" b="1" u="sng" dirty="0" smtClean="0">
                <a:solidFill>
                  <a:schemeClr val="tx1"/>
                </a:solidFill>
              </a:rPr>
              <a:t>:</a:t>
            </a:r>
          </a:p>
          <a:p>
            <a:pPr algn="r" rtl="1"/>
            <a:endParaRPr lang="he-IL" sz="900" b="1" u="sng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err="1" smtClean="0">
                <a:solidFill>
                  <a:schemeClr val="tx1"/>
                </a:solidFill>
              </a:rPr>
              <a:t>הכל</a:t>
            </a:r>
            <a:r>
              <a:rPr lang="he-IL" sz="1600" b="1" dirty="0" smtClean="0">
                <a:solidFill>
                  <a:schemeClr val="tx1"/>
                </a:solidFill>
              </a:rPr>
              <a:t> נכתב כמצגות </a:t>
            </a:r>
            <a:r>
              <a:rPr lang="en-US" sz="1600" b="1" dirty="0" smtClean="0">
                <a:solidFill>
                  <a:schemeClr val="tx1"/>
                </a:solidFill>
              </a:rPr>
              <a:t>POWER POINT</a:t>
            </a:r>
            <a:r>
              <a:rPr lang="he-IL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pptx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r>
              <a:rPr lang="he-IL" sz="1600" b="1" dirty="0" smtClean="0">
                <a:solidFill>
                  <a:schemeClr val="tx1"/>
                </a:solidFill>
              </a:rPr>
              <a:t>)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he-IL" sz="1600" b="1" dirty="0" smtClean="0">
                <a:solidFill>
                  <a:schemeClr val="tx1"/>
                </a:solidFill>
              </a:rPr>
              <a:t> מוגש בפורמט </a:t>
            </a:r>
            <a:r>
              <a:rPr lang="en-US" sz="1600" b="1" dirty="0" smtClean="0">
                <a:solidFill>
                  <a:schemeClr val="tx1"/>
                </a:solidFill>
              </a:rPr>
              <a:t>PDF</a:t>
            </a:r>
            <a:r>
              <a:rPr lang="he-IL" sz="1600" b="1" dirty="0" smtClean="0">
                <a:solidFill>
                  <a:schemeClr val="tx1"/>
                </a:solidFill>
              </a:rPr>
              <a:t> ( </a:t>
            </a:r>
            <a:r>
              <a:rPr lang="he-IL" sz="1400" dirty="0" smtClean="0">
                <a:solidFill>
                  <a:schemeClr val="tx1"/>
                </a:solidFill>
              </a:rPr>
              <a:t>ולצורך כך: ללא אנימציות ! </a:t>
            </a:r>
            <a:r>
              <a:rPr lang="he-IL" sz="1600" b="1" dirty="0" smtClean="0">
                <a:solidFill>
                  <a:schemeClr val="tx1"/>
                </a:solidFill>
              </a:rPr>
              <a:t>).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300" b="1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300" b="1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כל פרק נמסר כקובץ נפרד (מטעמי גודל הקובץ )</a:t>
            </a:r>
          </a:p>
          <a:p>
            <a:pPr algn="r" rtl="1"/>
            <a:r>
              <a:rPr lang="he-IL" sz="1200" dirty="0">
                <a:solidFill>
                  <a:schemeClr val="tx1"/>
                </a:solidFill>
              </a:rPr>
              <a:t> </a:t>
            </a:r>
            <a:r>
              <a:rPr lang="he-IL" sz="1200" dirty="0" smtClean="0">
                <a:solidFill>
                  <a:schemeClr val="tx1"/>
                </a:solidFill>
              </a:rPr>
              <a:t>    (מטעם זה יש חזרות על שקפי תיעוד שצמודים כנספח בסוף כל פרק – כדי להקל את הגישה אליהם תוך כדי תרגילי  כתה ובית)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700" b="1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3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לכל פרק (כמעט) צמודה תיקיה שמכילה תרגילי כתה – תוכנה, ותיעוד החומרה הנלווית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לספר צמודה ספרייה של חומר עזר רב (ממסמכי הרכיב ועד לקישור לאתרים מועילים)</a:t>
            </a:r>
          </a:p>
          <a:p>
            <a:pPr algn="r" rtl="1"/>
            <a:endParaRPr lang="he-IL" sz="600" b="1" dirty="0" smtClean="0">
              <a:solidFill>
                <a:schemeClr val="tx1"/>
              </a:solidFill>
            </a:endParaRPr>
          </a:p>
          <a:p>
            <a:pPr algn="r" rtl="1"/>
            <a:endParaRPr lang="he-IL" sz="100" b="1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400" dirty="0" smtClean="0">
                <a:solidFill>
                  <a:schemeClr val="tx1"/>
                </a:solidFill>
              </a:rPr>
              <a:t>למורים שיבקשו לפתח מצגות על בסיס החומר יסופקו גם מצגות המקור </a:t>
            </a:r>
            <a:r>
              <a:rPr lang="he-IL" sz="1200" b="1" dirty="0" smtClean="0">
                <a:solidFill>
                  <a:schemeClr val="tx1"/>
                </a:solidFill>
              </a:rPr>
              <a:t>(תמורת התחייבות לשימוש בנוסח "קוד פתוח" בלבד)</a:t>
            </a:r>
            <a:endParaRPr lang="he-IL" sz="1400" b="1" dirty="0" smtClean="0">
              <a:solidFill>
                <a:schemeClr val="tx1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algn="r" rtl="1"/>
            <a:endParaRPr lang="he-IL" sz="1600" b="1" dirty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00" b="1" dirty="0" smtClean="0">
              <a:solidFill>
                <a:schemeClr val="tx1"/>
              </a:solidFill>
            </a:endParaRPr>
          </a:p>
          <a:p>
            <a:pPr algn="r" rtl="1"/>
            <a:endParaRPr lang="he-IL" sz="400" b="1" dirty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en-US" sz="1800" b="1" baseline="30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8588" y="304800"/>
            <a:ext cx="3376612" cy="1238250"/>
            <a:chOff x="128588" y="304800"/>
            <a:chExt cx="3376612" cy="12382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8" y="304800"/>
              <a:ext cx="2962275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 rot="12364423">
              <a:off x="3124200" y="990600"/>
              <a:ext cx="381000" cy="228600"/>
            </a:xfrm>
            <a:prstGeom prst="rightArrow">
              <a:avLst/>
            </a:prstGeom>
            <a:solidFill>
              <a:srgbClr val="FFFF00">
                <a:alpha val="4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" y="6010385"/>
            <a:ext cx="1546972" cy="847615"/>
            <a:chOff x="315871" y="3429000"/>
            <a:chExt cx="1725377" cy="95091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034" y="3667369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52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700" y="76200"/>
            <a:ext cx="5753100" cy="381000"/>
          </a:xfrm>
          <a:ln w="25400">
            <a:noFill/>
          </a:ln>
        </p:spPr>
        <p:txBody>
          <a:bodyPr>
            <a:noAutofit/>
          </a:bodyPr>
          <a:lstStyle/>
          <a:p>
            <a:pPr algn="just" rtl="1"/>
            <a:r>
              <a:rPr lang="he-IL" sz="2000" dirty="0" smtClean="0"/>
              <a:t> </a:t>
            </a:r>
            <a:r>
              <a:rPr lang="he-IL" sz="2800" b="1" dirty="0" smtClean="0">
                <a:solidFill>
                  <a:srgbClr val="2919F9"/>
                </a:solidFill>
              </a:rPr>
              <a:t>1.2.2</a:t>
            </a:r>
            <a:r>
              <a:rPr lang="he-IL" sz="2800" b="1" dirty="0" smtClean="0"/>
              <a:t> </a:t>
            </a:r>
            <a:r>
              <a:rPr lang="he-IL" sz="2800" b="1" dirty="0"/>
              <a:t>מבנה </a:t>
            </a:r>
            <a:r>
              <a:rPr lang="he-IL" sz="2800" b="1" dirty="0" smtClean="0"/>
              <a:t>הספר – החלוקה ל "שערים"</a:t>
            </a:r>
            <a:endParaRPr lang="he-IL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862438" cy="5639034"/>
          </a:xfrm>
        </p:spPr>
        <p:txBody>
          <a:bodyPr>
            <a:normAutofit/>
          </a:bodyPr>
          <a:lstStyle/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algn="r" rtl="1"/>
            <a:r>
              <a:rPr lang="he-IL" sz="1600" b="1" u="sng" dirty="0" smtClean="0">
                <a:solidFill>
                  <a:srgbClr val="2919F9"/>
                </a:solidFill>
              </a:rPr>
              <a:t>1.2.2 מבנה הספר - </a:t>
            </a:r>
            <a:r>
              <a:rPr lang="he-IL" sz="1600" b="1" u="sng" dirty="0">
                <a:solidFill>
                  <a:schemeClr val="tx1"/>
                </a:solidFill>
              </a:rPr>
              <a:t>החלוקה ל "שערים"</a:t>
            </a:r>
            <a:r>
              <a:rPr lang="he-IL" sz="1600" b="1" u="sng" dirty="0" smtClean="0">
                <a:solidFill>
                  <a:schemeClr val="tx1"/>
                </a:solidFill>
              </a:rPr>
              <a:t>:</a:t>
            </a:r>
          </a:p>
          <a:p>
            <a:pPr algn="r" rtl="1"/>
            <a:endParaRPr lang="he-IL" sz="900" b="1" u="sng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/>
                </a:solidFill>
              </a:rPr>
              <a:t>"שער </a:t>
            </a:r>
            <a:r>
              <a:rPr lang="he-IL" sz="1600" b="1" dirty="0" smtClean="0">
                <a:solidFill>
                  <a:schemeClr val="tx1"/>
                </a:solidFill>
              </a:rPr>
              <a:t>כניסה":  היכרות ומבוא (פרקים </a:t>
            </a:r>
            <a:r>
              <a:rPr lang="he-IL" sz="1600" b="1" dirty="0" smtClean="0">
                <a:solidFill>
                  <a:srgbClr val="3D1FF3"/>
                </a:solidFill>
              </a:rPr>
              <a:t>1,2</a:t>
            </a:r>
            <a:r>
              <a:rPr lang="he-IL" sz="1600" b="1" dirty="0" smtClean="0">
                <a:solidFill>
                  <a:schemeClr val="tx1"/>
                </a:solidFill>
              </a:rPr>
              <a:t>).</a:t>
            </a: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	               מסתיים בהתקנת סביבת התוכנה והרצת תכנית ראשונה</a:t>
            </a: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	</a:t>
            </a:r>
            <a:endParaRPr lang="he-IL" sz="1200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/>
                </a:solidFill>
              </a:rPr>
              <a:t>"שער </a:t>
            </a:r>
            <a:r>
              <a:rPr lang="he-IL" sz="1600" b="1" dirty="0" smtClean="0">
                <a:solidFill>
                  <a:schemeClr val="tx1"/>
                </a:solidFill>
              </a:rPr>
              <a:t>שני"   :  החומרות ההיקפיות שבתוך המעבד </a:t>
            </a:r>
            <a:r>
              <a:rPr lang="he-IL" sz="1600" b="1" dirty="0">
                <a:solidFill>
                  <a:schemeClr val="tx1"/>
                </a:solidFill>
              </a:rPr>
              <a:t>(פרקים </a:t>
            </a:r>
            <a:r>
              <a:rPr lang="he-IL" sz="1600" b="1" dirty="0" smtClean="0">
                <a:solidFill>
                  <a:srgbClr val="3D1FF3"/>
                </a:solidFill>
              </a:rPr>
              <a:t>3,4,5,6,7</a:t>
            </a:r>
            <a:r>
              <a:rPr lang="he-IL" sz="1600" b="1" dirty="0" smtClean="0">
                <a:solidFill>
                  <a:schemeClr val="tx1"/>
                </a:solidFill>
              </a:rPr>
              <a:t>).</a:t>
            </a:r>
          </a:p>
          <a:p>
            <a:pPr algn="r" rtl="1"/>
            <a:r>
              <a:rPr lang="he-IL" sz="1200" dirty="0" smtClean="0">
                <a:solidFill>
                  <a:schemeClr val="tx1"/>
                </a:solidFill>
              </a:rPr>
              <a:t>	              כל פרק מבוסס על התרגילים (הידע, החומרה והתוכנות)  של הפרקים הקודמים.</a:t>
            </a:r>
          </a:p>
          <a:p>
            <a:pPr algn="r" rtl="1"/>
            <a:endParaRPr lang="he-IL" sz="1100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>
                <a:solidFill>
                  <a:schemeClr val="tx1"/>
                </a:solidFill>
              </a:rPr>
              <a:t>"שער </a:t>
            </a:r>
            <a:r>
              <a:rPr lang="he-IL" sz="1600" b="1" dirty="0" smtClean="0">
                <a:solidFill>
                  <a:schemeClr val="tx1"/>
                </a:solidFill>
              </a:rPr>
              <a:t>שלישי": </a:t>
            </a:r>
            <a:r>
              <a:rPr lang="he-IL" sz="1600" b="1" dirty="0">
                <a:solidFill>
                  <a:schemeClr val="tx1"/>
                </a:solidFill>
              </a:rPr>
              <a:t>":  חומרות חיצוניות (פרקים </a:t>
            </a:r>
            <a:r>
              <a:rPr lang="he-IL" sz="1600" b="1" dirty="0">
                <a:solidFill>
                  <a:srgbClr val="3D1FF3"/>
                </a:solidFill>
              </a:rPr>
              <a:t>8,9,10,11</a:t>
            </a:r>
            <a:r>
              <a:rPr lang="he-IL" sz="1600" b="1" dirty="0" smtClean="0">
                <a:solidFill>
                  <a:schemeClr val="tx1"/>
                </a:solidFill>
              </a:rPr>
              <a:t>).</a:t>
            </a:r>
          </a:p>
          <a:p>
            <a:pPr algn="r" rtl="1"/>
            <a:r>
              <a:rPr lang="he-IL" sz="1200" dirty="0">
                <a:solidFill>
                  <a:schemeClr val="tx1"/>
                </a:solidFill>
              </a:rPr>
              <a:t> </a:t>
            </a:r>
            <a:r>
              <a:rPr lang="he-IL" sz="1200" dirty="0" smtClean="0">
                <a:solidFill>
                  <a:schemeClr val="tx1"/>
                </a:solidFill>
              </a:rPr>
              <a:t>                                 ( תצוגה + לחיצים לממשק משתמש, סנסורים , רכיבי תקשורת חיצוניים.</a:t>
            </a:r>
          </a:p>
          <a:p>
            <a:pPr algn="r" rtl="1"/>
            <a:endParaRPr lang="he-IL" sz="1200" dirty="0" smtClean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he-IL" sz="1600" b="1" dirty="0" smtClean="0">
                <a:solidFill>
                  <a:schemeClr val="tx1"/>
                </a:solidFill>
              </a:rPr>
              <a:t>"שער יציאה":  סיכום , ומה נשאר כדי להפוך למקצוענים של ממש  </a:t>
            </a:r>
            <a:r>
              <a:rPr lang="he-IL" sz="1600" b="1" dirty="0">
                <a:solidFill>
                  <a:schemeClr val="tx1"/>
                </a:solidFill>
              </a:rPr>
              <a:t>(</a:t>
            </a:r>
            <a:r>
              <a:rPr lang="he-IL" sz="1600" b="1" dirty="0" smtClean="0">
                <a:solidFill>
                  <a:schemeClr val="tx1"/>
                </a:solidFill>
              </a:rPr>
              <a:t>פרק </a:t>
            </a:r>
            <a:r>
              <a:rPr lang="he-IL" sz="1600" b="1" dirty="0" smtClean="0">
                <a:solidFill>
                  <a:srgbClr val="3D1FF3"/>
                </a:solidFill>
              </a:rPr>
              <a:t>12</a:t>
            </a:r>
            <a:r>
              <a:rPr lang="he-IL" sz="1600" b="1" dirty="0" smtClean="0">
                <a:solidFill>
                  <a:schemeClr val="tx1"/>
                </a:solidFill>
              </a:rPr>
              <a:t>).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he-IL" sz="1600" b="1" dirty="0">
              <a:solidFill>
                <a:schemeClr val="tx1"/>
              </a:solidFill>
            </a:endParaRPr>
          </a:p>
          <a:p>
            <a:pPr algn="r" rtl="1"/>
            <a:r>
              <a:rPr lang="he-IL" sz="1600" dirty="0" smtClean="0">
                <a:solidFill>
                  <a:schemeClr val="tx1"/>
                </a:solidFill>
              </a:rPr>
              <a:t>הערה: התוכנה הייעודית </a:t>
            </a:r>
            <a:r>
              <a:rPr lang="en-US" sz="1600" dirty="0" smtClean="0">
                <a:solidFill>
                  <a:schemeClr val="tx1"/>
                </a:solidFill>
              </a:rPr>
              <a:t>sketch </a:t>
            </a:r>
            <a:r>
              <a:rPr lang="he-IL" sz="1600" dirty="0" smtClean="0">
                <a:solidFill>
                  <a:schemeClr val="tx1"/>
                </a:solidFill>
              </a:rPr>
              <a:t> נותנת תמיכה ישירה במספרי הפינים של הכרטיס, ובשמות הרגיסטרים ושאר קבועים על פי ספר </a:t>
            </a:r>
            <a:r>
              <a:rPr lang="he-IL" sz="1600" dirty="0" err="1" smtClean="0">
                <a:solidFill>
                  <a:schemeClr val="tx1"/>
                </a:solidFill>
              </a:rPr>
              <a:t>המיקרומעבד</a:t>
            </a:r>
            <a:r>
              <a:rPr lang="he-IL" sz="1600" dirty="0" smtClean="0">
                <a:solidFill>
                  <a:schemeClr val="tx1"/>
                </a:solidFill>
              </a:rPr>
              <a:t>. </a:t>
            </a:r>
          </a:p>
          <a:p>
            <a:pPr algn="r" rtl="1"/>
            <a:r>
              <a:rPr lang="he-IL" sz="1600" dirty="0" smtClean="0">
                <a:solidFill>
                  <a:schemeClr val="tx1"/>
                </a:solidFill>
              </a:rPr>
              <a:t>לכן אנו מצליחים ללמוד את השימוש בסביבה ובשפת </a:t>
            </a:r>
            <a:r>
              <a:rPr lang="en-US" sz="1600" dirty="0" smtClean="0">
                <a:solidFill>
                  <a:schemeClr val="tx1"/>
                </a:solidFill>
              </a:rPr>
              <a:t>C</a:t>
            </a:r>
            <a:r>
              <a:rPr lang="he-IL" sz="1600" dirty="0" smtClean="0">
                <a:solidFill>
                  <a:schemeClr val="tx1"/>
                </a:solidFill>
              </a:rPr>
              <a:t> ללא ידע מוקדם, וללא פרקים ייעודיים לתוכנה בלבד.</a:t>
            </a:r>
          </a:p>
          <a:p>
            <a:pPr algn="r" rtl="1"/>
            <a:r>
              <a:rPr lang="he-IL" sz="1600" dirty="0" smtClean="0">
                <a:solidFill>
                  <a:schemeClr val="tx1"/>
                </a:solidFill>
              </a:rPr>
              <a:t>הדוגמאות כאן , הדוגמאות באינטרנט, תכניות העזר והדרייברים השונים מאפשרים לעשות זאת במנות קטנות ללא צורך בקורס פורמאלי – </a:t>
            </a:r>
            <a:r>
              <a:rPr lang="he-IL" sz="1600" b="1" dirty="0" smtClean="0">
                <a:solidFill>
                  <a:schemeClr val="tx1"/>
                </a:solidFill>
              </a:rPr>
              <a:t>בתנאי שיש ידע מינימלי בתכנות בשפה כל שהיא</a:t>
            </a:r>
            <a:r>
              <a:rPr lang="he-IL" sz="1600" dirty="0" smtClean="0">
                <a:solidFill>
                  <a:schemeClr val="tx1"/>
                </a:solidFill>
              </a:rPr>
              <a:t>.</a:t>
            </a:r>
            <a:endParaRPr lang="he-IL" sz="1600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600" b="1" dirty="0">
              <a:solidFill>
                <a:srgbClr val="2919F9"/>
              </a:solidFill>
            </a:endParaRPr>
          </a:p>
          <a:p>
            <a:pPr algn="r" rtl="1"/>
            <a:endParaRPr lang="he-IL" sz="1600" b="1" u="sng" dirty="0" smtClean="0">
              <a:solidFill>
                <a:srgbClr val="2919F9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he-IL" sz="100" b="1" dirty="0" smtClean="0">
              <a:solidFill>
                <a:schemeClr val="tx1"/>
              </a:solidFill>
            </a:endParaRPr>
          </a:p>
          <a:p>
            <a:pPr algn="r" rtl="1"/>
            <a:endParaRPr lang="he-IL" sz="400" b="1" dirty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400" dirty="0" smtClean="0">
              <a:solidFill>
                <a:schemeClr val="tx1"/>
              </a:solidFill>
            </a:endParaRPr>
          </a:p>
          <a:p>
            <a:pPr algn="r" rtl="1"/>
            <a:endParaRPr lang="he-IL" sz="1800" b="1" dirty="0">
              <a:solidFill>
                <a:schemeClr val="tx1"/>
              </a:solidFill>
            </a:endParaRPr>
          </a:p>
          <a:p>
            <a:pPr marL="285750" indent="-285750" algn="r" rtl="1">
              <a:buFont typeface="Arial" pitchFamily="34" charset="0"/>
              <a:buChar char="•"/>
            </a:pPr>
            <a:endParaRPr lang="en-US" sz="1800" b="1" baseline="30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ש.י.                     13-DEC-15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השתלמות מורים מובילים  הנ' אלקט' כלים למורה המנחה  - פרק 1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" y="6010385"/>
            <a:ext cx="1546972" cy="847615"/>
            <a:chOff x="315871" y="3429000"/>
            <a:chExt cx="1725377" cy="95091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71" y="3429000"/>
              <a:ext cx="16160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034" y="3667369"/>
              <a:ext cx="176214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286365"/>
            <a:ext cx="27308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37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2961</Words>
  <Application>Microsoft Office PowerPoint</Application>
  <PresentationFormat>On-screen Show (4:3)</PresentationFormat>
  <Paragraphs>528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השתלמות מורים מובילים במגמת הנדסת אלקטרוניקה  כלים למורה המנחה-  פרויקט/עבודת  גמר 5 יח"ל   (מבוסס על מעבדי ארדואינו)   פרק 1 :  אודות, המטרות,  מבנה הספר , ציוד נדרש</vt:lpstr>
      <vt:lpstr>השתלמות מורים לאלקטרוניקה בארדואינו  מהדורה נסיונית                                                                                         כתב: יגאל שפירא</vt:lpstr>
      <vt:lpstr> פרק 1 : השתלמות מורים לאלקטרוניקה – ארדואינו -  מהדורה נסיונית:                             אודות, המטרות , מבנה הספר , ציוד נדרש</vt:lpstr>
      <vt:lpstr> 1.1 הנושא , למי  מיועד , המטרות</vt:lpstr>
      <vt:lpstr> 1.1.1 הנושא - הכרת הארדואינו (הרחבה):</vt:lpstr>
      <vt:lpstr> 1.1.2 למי מיועד - (הרחבה)</vt:lpstr>
      <vt:lpstr> 1.1.3 המטרות (של המצגות) - לתת "תרכובת גנרית " - מענה למגוון צרכים :</vt:lpstr>
      <vt:lpstr> 1.2 מבנה הספר</vt:lpstr>
      <vt:lpstr> 1.2.2 מבנה הספר – החלוקה ל "שערים"</vt:lpstr>
      <vt:lpstr> 1.3 כיצד להתאים לרמות שונות - הבעיה</vt:lpstr>
      <vt:lpstr> 1.3.2  כיצד להתאים לרמות שונות – "הצהרת כוונות"</vt:lpstr>
      <vt:lpstr> 1.3.3  כיצד להתאים לרמות שונות – " מבנה המזנון "     TBW</vt:lpstr>
      <vt:lpstr> 1.3.4  סימון תתי פרקים שהם "חובה לא ניתנת לדילוג" בהשתלמות מורים</vt:lpstr>
      <vt:lpstr> 1.4 ציוד נדרש</vt:lpstr>
      <vt:lpstr> 1.4.2 ציוד נדרש לפי הפרקים</vt:lpstr>
      <vt:lpstr>1.5"נספח למבוא" : על המחבר , והמוטיבציות שמאחורי ספר זה</vt:lpstr>
      <vt:lpstr>1.5.2"נספח למבוא" - המוטיבציות שמאחורי ספר זה: השפעת כמות ואיכות כוח אדם ... בחזרה עלינו</vt:lpstr>
      <vt:lpstr>1.5.3"נספח למבוא" - המוטיבציות שמאחורי ספר זה:  השפעת קצב צמיחת הידע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פרק 1 : הכרות עם הארדואינו</dc:title>
  <dc:creator>Yigal</dc:creator>
  <cp:lastModifiedBy>Yigal Sh</cp:lastModifiedBy>
  <cp:revision>253</cp:revision>
  <cp:lastPrinted>2015-12-13T16:28:51Z</cp:lastPrinted>
  <dcterms:created xsi:type="dcterms:W3CDTF">2006-08-16T00:00:00Z</dcterms:created>
  <dcterms:modified xsi:type="dcterms:W3CDTF">2015-12-13T16:29:04Z</dcterms:modified>
</cp:coreProperties>
</file>